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6"/>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Arimo Bold" charset="1" panose="020B0704020202020204"/>
      <p:regular r:id="rId29"/>
    </p:embeddedFont>
    <p:embeddedFont>
      <p:font typeface="Montserrat" charset="1" panose="000005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notesMasters/notesMaster1.xml" Type="http://schemas.openxmlformats.org/officeDocument/2006/relationships/notesMaster"/><Relationship Id="rId27" Target="theme/theme2.xml" Type="http://schemas.openxmlformats.org/officeDocument/2006/relationships/theme"/><Relationship Id="rId28" Target="notesSlides/notesSlide1.xml" Type="http://schemas.openxmlformats.org/officeDocument/2006/relationships/notesSlide"/><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notesSlides/notesSlide2.xml" Type="http://schemas.openxmlformats.org/officeDocument/2006/relationships/notesSlide"/><Relationship Id="rId32" Target="notesSlides/notesSlide3.xml" Type="http://schemas.openxmlformats.org/officeDocument/2006/relationships/notesSlide"/><Relationship Id="rId33" Target="notesSlides/notesSlide4.xml" Type="http://schemas.openxmlformats.org/officeDocument/2006/relationships/notesSlide"/><Relationship Id="rId34" Target="notesSlides/notesSlide5.xml" Type="http://schemas.openxmlformats.org/officeDocument/2006/relationships/notesSlide"/><Relationship Id="rId35" Target="notesSlides/notesSlide6.xml" Type="http://schemas.openxmlformats.org/officeDocument/2006/relationships/notesSlide"/><Relationship Id="rId36" Target="notesSlides/notesSlide7.xml" Type="http://schemas.openxmlformats.org/officeDocument/2006/relationships/notesSlide"/><Relationship Id="rId37" Target="notesSlides/notesSlide8.xml" Type="http://schemas.openxmlformats.org/officeDocument/2006/relationships/notesSlide"/><Relationship Id="rId38" Target="notesSlides/notesSlide9.xml" Type="http://schemas.openxmlformats.org/officeDocument/2006/relationships/notesSlide"/><Relationship Id="rId39" Target="notesSlides/notesSlide10.xml" Type="http://schemas.openxmlformats.org/officeDocument/2006/relationships/notesSlide"/><Relationship Id="rId4" Target="theme/theme1.xml" Type="http://schemas.openxmlformats.org/officeDocument/2006/relationships/theme"/><Relationship Id="rId40" Target="notesSlides/notesSlide11.xml" Type="http://schemas.openxmlformats.org/officeDocument/2006/relationships/notesSlide"/><Relationship Id="rId41" Target="notesSlides/notesSlide12.xml" Type="http://schemas.openxmlformats.org/officeDocument/2006/relationships/notesSlide"/><Relationship Id="rId42" Target="notesSlides/notesSlide13.xml" Type="http://schemas.openxmlformats.org/officeDocument/2006/relationships/notesSlide"/><Relationship Id="rId43" Target="notesSlides/notesSlide14.xml" Type="http://schemas.openxmlformats.org/officeDocument/2006/relationships/notesSlide"/><Relationship Id="rId44" Target="notesSlides/notesSlide15.xml" Type="http://schemas.openxmlformats.org/officeDocument/2006/relationships/notesSlide"/><Relationship Id="rId45" Target="notesSlides/notesSlide16.xml" Type="http://schemas.openxmlformats.org/officeDocument/2006/relationships/notesSlide"/><Relationship Id="rId46" Target="notesSlides/notesSlide17.xml" Type="http://schemas.openxmlformats.org/officeDocument/2006/relationships/notesSlide"/><Relationship Id="rId47" Target="notesSlides/notesSlide18.xml" Type="http://schemas.openxmlformats.org/officeDocument/2006/relationships/notesSlid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1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18.png" Type="http://schemas.openxmlformats.org/officeDocument/2006/relationships/image"/><Relationship Id="rId4" Target="../media/image1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20.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3.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6.pn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0.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0.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7" id="7"/>
          <p:cNvSpPr/>
          <p:nvPr/>
        </p:nvSpPr>
        <p:spPr>
          <a:xfrm flipH="false" flipV="false" rot="0">
            <a:off x="13741943" y="0"/>
            <a:ext cx="4460332" cy="10201275"/>
          </a:xfrm>
          <a:custGeom>
            <a:avLst/>
            <a:gdLst/>
            <a:ahLst/>
            <a:cxnLst/>
            <a:rect r="r" b="b" t="t" l="l"/>
            <a:pathLst>
              <a:path h="10201275" w="4460332">
                <a:moveTo>
                  <a:pt x="0" y="0"/>
                </a:moveTo>
                <a:lnTo>
                  <a:pt x="4460332" y="0"/>
                </a:lnTo>
                <a:lnTo>
                  <a:pt x="4460332" y="10201275"/>
                </a:lnTo>
                <a:lnTo>
                  <a:pt x="0" y="10201275"/>
                </a:lnTo>
                <a:lnTo>
                  <a:pt x="0" y="0"/>
                </a:lnTo>
                <a:close/>
              </a:path>
            </a:pathLst>
          </a:custGeom>
          <a:blipFill>
            <a:blip r:embed="rId4"/>
            <a:stretch>
              <a:fillRect l="-4181" t="-13936" r="0" b="-8760"/>
            </a:stretch>
          </a:blipFill>
        </p:spPr>
      </p:sp>
      <p:sp>
        <p:nvSpPr>
          <p:cNvPr name="TextBox 8" id="8"/>
          <p:cNvSpPr txBox="true"/>
          <p:nvPr/>
        </p:nvSpPr>
        <p:spPr>
          <a:xfrm rot="0">
            <a:off x="1243101" y="800711"/>
            <a:ext cx="9534228" cy="2535139"/>
          </a:xfrm>
          <a:prstGeom prst="rect">
            <a:avLst/>
          </a:prstGeom>
        </p:spPr>
        <p:txBody>
          <a:bodyPr anchor="t" rtlCol="false" tIns="0" lIns="0" bIns="0" rIns="0">
            <a:spAutoFit/>
          </a:bodyPr>
          <a:lstStyle/>
          <a:p>
            <a:pPr algn="l">
              <a:lnSpc>
                <a:spcPts val="9625"/>
              </a:lnSpc>
            </a:pPr>
            <a:r>
              <a:rPr lang="en-US" sz="7687" b="true">
                <a:solidFill>
                  <a:srgbClr val="9998FF"/>
                </a:solidFill>
                <a:latin typeface="Arimo Bold"/>
                <a:ea typeface="Arimo Bold"/>
                <a:cs typeface="Arimo Bold"/>
                <a:sym typeface="Arimo Bold"/>
              </a:rPr>
              <a:t>Removing Reflections from Images Using AI</a:t>
            </a:r>
          </a:p>
        </p:txBody>
      </p:sp>
      <p:sp>
        <p:nvSpPr>
          <p:cNvPr name="TextBox 9" id="9"/>
          <p:cNvSpPr txBox="true"/>
          <p:nvPr/>
        </p:nvSpPr>
        <p:spPr>
          <a:xfrm rot="0">
            <a:off x="947886" y="4963865"/>
            <a:ext cx="9534228" cy="4514178"/>
          </a:xfrm>
          <a:prstGeom prst="rect">
            <a:avLst/>
          </a:prstGeom>
        </p:spPr>
        <p:txBody>
          <a:bodyPr anchor="t" rtlCol="false" tIns="0" lIns="0" bIns="0" rIns="0">
            <a:spAutoFit/>
          </a:bodyPr>
          <a:lstStyle/>
          <a:p>
            <a:pPr algn="l">
              <a:lnSpc>
                <a:spcPts val="4010"/>
              </a:lnSpc>
            </a:pPr>
            <a:r>
              <a:rPr lang="en-US" sz="2524">
                <a:solidFill>
                  <a:srgbClr val="EEEFF5"/>
                </a:solidFill>
                <a:latin typeface="Montserrat"/>
                <a:ea typeface="Montserrat"/>
                <a:cs typeface="Montserrat"/>
                <a:sym typeface="Montserrat"/>
              </a:rPr>
              <a:t>In the realm of digital image processing, reflections pose a persistent challenge. They can occur when capturing images through reflective surfaces like glass or water, obscuring the desired subject and degrading the overall image quality. This project tackles this challenge by employing a deep learning approach, specifically a U-Net architecture, to automatically detect and remove reflections from images, restoring clarity and enhancing visual appeal.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578369" y="1028700"/>
            <a:ext cx="13596091" cy="8030112"/>
          </a:xfrm>
          <a:custGeom>
            <a:avLst/>
            <a:gdLst/>
            <a:ahLst/>
            <a:cxnLst/>
            <a:rect r="r" b="b" t="t" l="l"/>
            <a:pathLst>
              <a:path h="8030112" w="13596091">
                <a:moveTo>
                  <a:pt x="0" y="0"/>
                </a:moveTo>
                <a:lnTo>
                  <a:pt x="13596091" y="0"/>
                </a:lnTo>
                <a:lnTo>
                  <a:pt x="13596091" y="8030112"/>
                </a:lnTo>
                <a:lnTo>
                  <a:pt x="0" y="8030112"/>
                </a:lnTo>
                <a:lnTo>
                  <a:pt x="0" y="0"/>
                </a:lnTo>
                <a:close/>
              </a:path>
            </a:pathLst>
          </a:custGeom>
          <a:blipFill>
            <a:blip r:embed="rId3"/>
            <a:stretch>
              <a:fillRect l="0" t="-2263" r="-870" b="-798"/>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3493371" y="2709324"/>
            <a:ext cx="11301259" cy="6003794"/>
          </a:xfrm>
          <a:custGeom>
            <a:avLst/>
            <a:gdLst/>
            <a:ahLst/>
            <a:cxnLst/>
            <a:rect r="r" b="b" t="t" l="l"/>
            <a:pathLst>
              <a:path h="6003794" w="11301259">
                <a:moveTo>
                  <a:pt x="0" y="0"/>
                </a:moveTo>
                <a:lnTo>
                  <a:pt x="11301258" y="0"/>
                </a:lnTo>
                <a:lnTo>
                  <a:pt x="11301258" y="6003794"/>
                </a:lnTo>
                <a:lnTo>
                  <a:pt x="0" y="6003794"/>
                </a:lnTo>
                <a:lnTo>
                  <a:pt x="0" y="0"/>
                </a:lnTo>
                <a:close/>
              </a:path>
            </a:pathLst>
          </a:custGeom>
          <a:blipFill>
            <a:blip r:embed="rId3"/>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1165654" y="825958"/>
            <a:ext cx="10438060" cy="8635084"/>
          </a:xfrm>
          <a:custGeom>
            <a:avLst/>
            <a:gdLst/>
            <a:ahLst/>
            <a:cxnLst/>
            <a:rect r="r" b="b" t="t" l="l"/>
            <a:pathLst>
              <a:path h="8635084" w="10438060">
                <a:moveTo>
                  <a:pt x="0" y="0"/>
                </a:moveTo>
                <a:lnTo>
                  <a:pt x="10438060" y="0"/>
                </a:lnTo>
                <a:lnTo>
                  <a:pt x="10438060" y="8635084"/>
                </a:lnTo>
                <a:lnTo>
                  <a:pt x="0" y="8635084"/>
                </a:lnTo>
                <a:lnTo>
                  <a:pt x="0" y="0"/>
                </a:lnTo>
                <a:close/>
              </a:path>
            </a:pathLst>
          </a:custGeom>
          <a:blipFill>
            <a:blip r:embed="rId3"/>
            <a:stretch>
              <a:fillRect l="-709" t="-3371" r="-3102"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2917402" y="1764038"/>
            <a:ext cx="7457250" cy="6077658"/>
          </a:xfrm>
          <a:custGeom>
            <a:avLst/>
            <a:gdLst/>
            <a:ahLst/>
            <a:cxnLst/>
            <a:rect r="r" b="b" t="t" l="l"/>
            <a:pathLst>
              <a:path h="6077658" w="7457250">
                <a:moveTo>
                  <a:pt x="0" y="0"/>
                </a:moveTo>
                <a:lnTo>
                  <a:pt x="7457250" y="0"/>
                </a:lnTo>
                <a:lnTo>
                  <a:pt x="7457250" y="6077659"/>
                </a:lnTo>
                <a:lnTo>
                  <a:pt x="0" y="6077659"/>
                </a:lnTo>
                <a:lnTo>
                  <a:pt x="0" y="0"/>
                </a:lnTo>
                <a:close/>
              </a:path>
            </a:pathLst>
          </a:custGeom>
          <a:blipFill>
            <a:blip r:embed="rId3"/>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2070815" y="1685610"/>
            <a:ext cx="11580270" cy="7572690"/>
          </a:xfrm>
          <a:custGeom>
            <a:avLst/>
            <a:gdLst/>
            <a:ahLst/>
            <a:cxnLst/>
            <a:rect r="r" b="b" t="t" l="l"/>
            <a:pathLst>
              <a:path h="7572690" w="11580270">
                <a:moveTo>
                  <a:pt x="0" y="0"/>
                </a:moveTo>
                <a:lnTo>
                  <a:pt x="11580270" y="0"/>
                </a:lnTo>
                <a:lnTo>
                  <a:pt x="11580270" y="7572690"/>
                </a:lnTo>
                <a:lnTo>
                  <a:pt x="0" y="7572690"/>
                </a:lnTo>
                <a:lnTo>
                  <a:pt x="0" y="0"/>
                </a:lnTo>
                <a:close/>
              </a:path>
            </a:pathLst>
          </a:custGeom>
          <a:blipFill>
            <a:blip r:embed="rId3"/>
            <a:stretch>
              <a:fillRect l="0" t="-1282" r="-4480" b="-1171"/>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4719258" y="2239763"/>
            <a:ext cx="8849483" cy="5807473"/>
          </a:xfrm>
          <a:custGeom>
            <a:avLst/>
            <a:gdLst/>
            <a:ahLst/>
            <a:cxnLst/>
            <a:rect r="r" b="b" t="t" l="l"/>
            <a:pathLst>
              <a:path h="5807473" w="8849483">
                <a:moveTo>
                  <a:pt x="0" y="0"/>
                </a:moveTo>
                <a:lnTo>
                  <a:pt x="8849484" y="0"/>
                </a:lnTo>
                <a:lnTo>
                  <a:pt x="8849484" y="5807474"/>
                </a:lnTo>
                <a:lnTo>
                  <a:pt x="0" y="5807474"/>
                </a:lnTo>
                <a:lnTo>
                  <a:pt x="0" y="0"/>
                </a:lnTo>
                <a:close/>
              </a:path>
            </a:pathLst>
          </a:custGeom>
          <a:blipFill>
            <a:blip r:embed="rId3"/>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6158439" y="6023263"/>
            <a:ext cx="11100861" cy="3715289"/>
          </a:xfrm>
          <a:custGeom>
            <a:avLst/>
            <a:gdLst/>
            <a:ahLst/>
            <a:cxnLst/>
            <a:rect r="r" b="b" t="t" l="l"/>
            <a:pathLst>
              <a:path h="3715289" w="11100861">
                <a:moveTo>
                  <a:pt x="0" y="0"/>
                </a:moveTo>
                <a:lnTo>
                  <a:pt x="11100861" y="0"/>
                </a:lnTo>
                <a:lnTo>
                  <a:pt x="11100861" y="3715289"/>
                </a:lnTo>
                <a:lnTo>
                  <a:pt x="0" y="3715289"/>
                </a:lnTo>
                <a:lnTo>
                  <a:pt x="0" y="0"/>
                </a:lnTo>
                <a:close/>
              </a:path>
            </a:pathLst>
          </a:custGeom>
          <a:blipFill>
            <a:blip r:embed="rId3"/>
            <a:stretch>
              <a:fillRect l="-1805" t="0" r="0" b="0"/>
            </a:stretch>
          </a:blipFill>
        </p:spPr>
      </p:sp>
      <p:sp>
        <p:nvSpPr>
          <p:cNvPr name="Freeform 7" id="7"/>
          <p:cNvSpPr/>
          <p:nvPr/>
        </p:nvSpPr>
        <p:spPr>
          <a:xfrm flipH="false" flipV="false" rot="0">
            <a:off x="1028700" y="1028700"/>
            <a:ext cx="5870358" cy="5004088"/>
          </a:xfrm>
          <a:custGeom>
            <a:avLst/>
            <a:gdLst/>
            <a:ahLst/>
            <a:cxnLst/>
            <a:rect r="r" b="b" t="t" l="l"/>
            <a:pathLst>
              <a:path h="5004088" w="5870358">
                <a:moveTo>
                  <a:pt x="0" y="0"/>
                </a:moveTo>
                <a:lnTo>
                  <a:pt x="5870358" y="0"/>
                </a:lnTo>
                <a:lnTo>
                  <a:pt x="5870358" y="5004088"/>
                </a:lnTo>
                <a:lnTo>
                  <a:pt x="0" y="5004088"/>
                </a:lnTo>
                <a:lnTo>
                  <a:pt x="0" y="0"/>
                </a:lnTo>
                <a:close/>
              </a:path>
            </a:pathLst>
          </a:custGeom>
          <a:blipFill>
            <a:blip r:embed="rId4"/>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2698561" y="1967241"/>
            <a:ext cx="12345866" cy="7291059"/>
          </a:xfrm>
          <a:custGeom>
            <a:avLst/>
            <a:gdLst/>
            <a:ahLst/>
            <a:cxnLst/>
            <a:rect r="r" b="b" t="t" l="l"/>
            <a:pathLst>
              <a:path h="7291059" w="12345866">
                <a:moveTo>
                  <a:pt x="0" y="0"/>
                </a:moveTo>
                <a:lnTo>
                  <a:pt x="12345866" y="0"/>
                </a:lnTo>
                <a:lnTo>
                  <a:pt x="12345866" y="7291059"/>
                </a:lnTo>
                <a:lnTo>
                  <a:pt x="0" y="7291059"/>
                </a:lnTo>
                <a:lnTo>
                  <a:pt x="0" y="0"/>
                </a:lnTo>
                <a:close/>
              </a:path>
            </a:pathLst>
          </a:custGeom>
          <a:blipFill>
            <a:blip r:embed="rId3"/>
            <a:stretch>
              <a:fillRect l="-2847" t="0" r="-2847" b="0"/>
            </a:stretch>
          </a:blipFill>
        </p:spPr>
      </p:sp>
      <p:sp>
        <p:nvSpPr>
          <p:cNvPr name="TextBox 7" id="7"/>
          <p:cNvSpPr txBox="true"/>
          <p:nvPr/>
        </p:nvSpPr>
        <p:spPr>
          <a:xfrm rot="0">
            <a:off x="6456042" y="981075"/>
            <a:ext cx="3695462" cy="751344"/>
          </a:xfrm>
          <a:prstGeom prst="rect">
            <a:avLst/>
          </a:prstGeom>
        </p:spPr>
        <p:txBody>
          <a:bodyPr anchor="t" rtlCol="false" tIns="0" lIns="0" bIns="0" rIns="0">
            <a:spAutoFit/>
          </a:bodyPr>
          <a:lstStyle/>
          <a:p>
            <a:pPr algn="ctr">
              <a:lnSpc>
                <a:spcPts val="5847"/>
              </a:lnSpc>
              <a:spcBef>
                <a:spcPct val="0"/>
              </a:spcBef>
            </a:pPr>
            <a:r>
              <a:rPr lang="en-US" b="true" sz="4678">
                <a:solidFill>
                  <a:srgbClr val="EEEFF5"/>
                </a:solidFill>
                <a:latin typeface="Arimo Bold"/>
                <a:ea typeface="Arimo Bold"/>
                <a:cs typeface="Arimo Bold"/>
                <a:sym typeface="Arimo Bold"/>
              </a:rPr>
              <a:t>Final Output:</a:t>
            </a:r>
          </a:p>
        </p:txBody>
      </p:sp>
    </p:spTree>
  </p:cSld>
  <p:clrMapOvr>
    <a:masterClrMapping/>
  </p:clrMapOvr>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TextBox 6" id="6"/>
          <p:cNvSpPr txBox="true"/>
          <p:nvPr/>
        </p:nvSpPr>
        <p:spPr>
          <a:xfrm rot="0">
            <a:off x="947886" y="1587104"/>
            <a:ext cx="9534228" cy="2739330"/>
          </a:xfrm>
          <a:prstGeom prst="rect">
            <a:avLst/>
          </a:prstGeom>
        </p:spPr>
        <p:txBody>
          <a:bodyPr anchor="t" rtlCol="false" tIns="0" lIns="0" bIns="0" rIns="0">
            <a:spAutoFit/>
          </a:bodyPr>
          <a:lstStyle/>
          <a:p>
            <a:pPr algn="l">
              <a:lnSpc>
                <a:spcPts val="7000"/>
              </a:lnSpc>
            </a:pPr>
            <a:r>
              <a:rPr lang="en-US" sz="5562" b="true">
                <a:solidFill>
                  <a:srgbClr val="9998FF"/>
                </a:solidFill>
                <a:latin typeface="Arimo Bold"/>
                <a:ea typeface="Arimo Bold"/>
                <a:cs typeface="Arimo Bold"/>
                <a:sym typeface="Arimo Bold"/>
              </a:rPr>
              <a:t>Conclusion and Future Work: Improving Robustness and Real-World Applicability</a:t>
            </a:r>
          </a:p>
        </p:txBody>
      </p:sp>
      <p:sp>
        <p:nvSpPr>
          <p:cNvPr name="TextBox 7" id="7"/>
          <p:cNvSpPr txBox="true"/>
          <p:nvPr/>
        </p:nvSpPr>
        <p:spPr>
          <a:xfrm rot="0">
            <a:off x="1243101" y="5281612"/>
            <a:ext cx="9534228" cy="3976688"/>
          </a:xfrm>
          <a:prstGeom prst="rect">
            <a:avLst/>
          </a:prstGeom>
        </p:spPr>
        <p:txBody>
          <a:bodyPr anchor="t" rtlCol="false" tIns="0" lIns="0" bIns="0" rIns="0">
            <a:spAutoFit/>
          </a:bodyPr>
          <a:lstStyle/>
          <a:p>
            <a:pPr algn="l">
              <a:lnSpc>
                <a:spcPts val="3374"/>
              </a:lnSpc>
            </a:pPr>
            <a:r>
              <a:rPr lang="en-US" sz="2125">
                <a:solidFill>
                  <a:srgbClr val="EEEFF5"/>
                </a:solidFill>
                <a:latin typeface="Montserrat"/>
                <a:ea typeface="Montserrat"/>
                <a:cs typeface="Montserrat"/>
                <a:sym typeface="Montserrat"/>
              </a:rPr>
              <a:t>This project successfully demonstrates the potential of deep learning, specifically U-Net, for removing reflections from images. The model achieves impressive results, effectively detecting and removing reflections while preserving image quality. Future work will focus on improving the model's robustness to handle various challenging scenarios, including complex reflection patterns and low-quality input images. Additionally, exploring the application of the model to real-world scenarios, such as mobile applications for enhancing photographs, will be a key area of research.</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59145" y="3961181"/>
            <a:ext cx="16400155" cy="6030604"/>
          </a:xfrm>
          <a:custGeom>
            <a:avLst/>
            <a:gdLst/>
            <a:ahLst/>
            <a:cxnLst/>
            <a:rect r="r" b="b" t="t" l="l"/>
            <a:pathLst>
              <a:path h="6030604" w="16400155">
                <a:moveTo>
                  <a:pt x="0" y="0"/>
                </a:moveTo>
                <a:lnTo>
                  <a:pt x="16400155" y="0"/>
                </a:lnTo>
                <a:lnTo>
                  <a:pt x="16400155" y="6030604"/>
                </a:lnTo>
                <a:lnTo>
                  <a:pt x="0" y="6030604"/>
                </a:lnTo>
                <a:lnTo>
                  <a:pt x="0" y="0"/>
                </a:lnTo>
                <a:close/>
              </a:path>
            </a:pathLst>
          </a:custGeom>
          <a:blipFill>
            <a:blip r:embed="rId2"/>
            <a:stretch>
              <a:fillRect l="-6378" t="-9183" r="0" b="-37633"/>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7" id="7"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TextBox 8" id="8"/>
          <p:cNvSpPr txBox="true"/>
          <p:nvPr/>
        </p:nvSpPr>
        <p:spPr>
          <a:xfrm rot="0">
            <a:off x="947886" y="1458069"/>
            <a:ext cx="9534228" cy="1848445"/>
          </a:xfrm>
          <a:prstGeom prst="rect">
            <a:avLst/>
          </a:prstGeom>
        </p:spPr>
        <p:txBody>
          <a:bodyPr anchor="t" rtlCol="false" tIns="0" lIns="0" bIns="0" rIns="0">
            <a:spAutoFit/>
          </a:bodyPr>
          <a:lstStyle/>
          <a:p>
            <a:pPr algn="l">
              <a:lnSpc>
                <a:spcPts val="7000"/>
              </a:lnSpc>
            </a:pPr>
            <a:r>
              <a:rPr lang="en-US" sz="5562" b="true">
                <a:solidFill>
                  <a:srgbClr val="9998FF"/>
                </a:solidFill>
                <a:latin typeface="Arimo Bold"/>
                <a:ea typeface="Arimo Bold"/>
                <a:cs typeface="Arimo Bold"/>
                <a:sym typeface="Arimo Bold"/>
              </a:rPr>
              <a:t>A Deep Learning Approach Using U-Net</a:t>
            </a:r>
          </a:p>
        </p:txBody>
      </p:sp>
      <p:grpSp>
        <p:nvGrpSpPr>
          <p:cNvPr name="Group 9" id="9"/>
          <p:cNvGrpSpPr/>
          <p:nvPr/>
        </p:nvGrpSpPr>
        <p:grpSpPr>
          <a:xfrm rot="0">
            <a:off x="947886" y="3712666"/>
            <a:ext cx="4631829" cy="5049590"/>
            <a:chOff x="0" y="0"/>
            <a:chExt cx="6175772" cy="6732787"/>
          </a:xfrm>
        </p:grpSpPr>
        <p:sp>
          <p:nvSpPr>
            <p:cNvPr name="Freeform 10" id="10"/>
            <p:cNvSpPr/>
            <p:nvPr/>
          </p:nvSpPr>
          <p:spPr>
            <a:xfrm flipH="false" flipV="false" rot="0">
              <a:off x="0" y="0"/>
              <a:ext cx="6175756" cy="6732778"/>
            </a:xfrm>
            <a:custGeom>
              <a:avLst/>
              <a:gdLst/>
              <a:ahLst/>
              <a:cxnLst/>
              <a:rect r="r" b="b" t="t" l="l"/>
              <a:pathLst>
                <a:path h="6732778" w="6175756">
                  <a:moveTo>
                    <a:pt x="0" y="324993"/>
                  </a:moveTo>
                  <a:cubicBezTo>
                    <a:pt x="0" y="145542"/>
                    <a:pt x="145542" y="0"/>
                    <a:pt x="324993" y="0"/>
                  </a:cubicBezTo>
                  <a:lnTo>
                    <a:pt x="5850763" y="0"/>
                  </a:lnTo>
                  <a:cubicBezTo>
                    <a:pt x="6030214" y="0"/>
                    <a:pt x="6175756" y="145542"/>
                    <a:pt x="6175756" y="324993"/>
                  </a:cubicBezTo>
                  <a:lnTo>
                    <a:pt x="6175756" y="6407785"/>
                  </a:lnTo>
                  <a:cubicBezTo>
                    <a:pt x="6175756" y="6587236"/>
                    <a:pt x="6030214" y="6732778"/>
                    <a:pt x="5850763" y="6732778"/>
                  </a:cubicBezTo>
                  <a:lnTo>
                    <a:pt x="324993" y="6732778"/>
                  </a:lnTo>
                  <a:cubicBezTo>
                    <a:pt x="145542" y="6732778"/>
                    <a:pt x="0" y="6587236"/>
                    <a:pt x="0" y="6407785"/>
                  </a:cubicBezTo>
                  <a:close/>
                </a:path>
              </a:pathLst>
            </a:custGeom>
            <a:solidFill>
              <a:srgbClr val="282C32"/>
            </a:solidFill>
          </p:spPr>
        </p:sp>
      </p:grpSp>
      <p:sp>
        <p:nvSpPr>
          <p:cNvPr name="TextBox 11" id="11"/>
          <p:cNvSpPr txBox="true"/>
          <p:nvPr/>
        </p:nvSpPr>
        <p:spPr>
          <a:xfrm rot="0">
            <a:off x="1218605" y="3935760"/>
            <a:ext cx="3563391" cy="492919"/>
          </a:xfrm>
          <a:prstGeom prst="rect">
            <a:avLst/>
          </a:prstGeom>
        </p:spPr>
        <p:txBody>
          <a:bodyPr anchor="t" rtlCol="false" tIns="0" lIns="0" bIns="0" rIns="0">
            <a:spAutoFit/>
          </a:bodyPr>
          <a:lstStyle/>
          <a:p>
            <a:pPr algn="l">
              <a:lnSpc>
                <a:spcPts val="3500"/>
              </a:lnSpc>
            </a:pPr>
            <a:r>
              <a:rPr lang="en-US" sz="2750" b="true">
                <a:solidFill>
                  <a:srgbClr val="EEEFF5"/>
                </a:solidFill>
                <a:latin typeface="Arimo Bold"/>
                <a:ea typeface="Arimo Bold"/>
                <a:cs typeface="Arimo Bold"/>
                <a:sym typeface="Arimo Bold"/>
              </a:rPr>
              <a:t>Deep Learning</a:t>
            </a:r>
          </a:p>
        </p:txBody>
      </p:sp>
      <p:sp>
        <p:nvSpPr>
          <p:cNvPr name="TextBox 12" id="12"/>
          <p:cNvSpPr txBox="true"/>
          <p:nvPr/>
        </p:nvSpPr>
        <p:spPr>
          <a:xfrm rot="0">
            <a:off x="1218605" y="4514850"/>
            <a:ext cx="4090392" cy="3976687"/>
          </a:xfrm>
          <a:prstGeom prst="rect">
            <a:avLst/>
          </a:prstGeom>
        </p:spPr>
        <p:txBody>
          <a:bodyPr anchor="t" rtlCol="false" tIns="0" lIns="0" bIns="0" rIns="0">
            <a:spAutoFit/>
          </a:bodyPr>
          <a:lstStyle/>
          <a:p>
            <a:pPr algn="l">
              <a:lnSpc>
                <a:spcPts val="3374"/>
              </a:lnSpc>
            </a:pPr>
            <a:r>
              <a:rPr lang="en-US" sz="2125">
                <a:solidFill>
                  <a:srgbClr val="EEEFF5"/>
                </a:solidFill>
                <a:latin typeface="Montserrat"/>
                <a:ea typeface="Montserrat"/>
                <a:cs typeface="Montserrat"/>
                <a:sym typeface="Montserrat"/>
              </a:rPr>
              <a:t>Deep learning models are powerful tools for image processing tasks, capable of learning complex patterns from large datasets. These models, trained on numerous examples, can identify and remove reflections with high accuracy.</a:t>
            </a:r>
          </a:p>
        </p:txBody>
      </p:sp>
      <p:grpSp>
        <p:nvGrpSpPr>
          <p:cNvPr name="Group 13" id="13"/>
          <p:cNvGrpSpPr/>
          <p:nvPr/>
        </p:nvGrpSpPr>
        <p:grpSpPr>
          <a:xfrm rot="0">
            <a:off x="5850434" y="3712666"/>
            <a:ext cx="4631829" cy="5049590"/>
            <a:chOff x="0" y="0"/>
            <a:chExt cx="6175772" cy="6732787"/>
          </a:xfrm>
        </p:grpSpPr>
        <p:sp>
          <p:nvSpPr>
            <p:cNvPr name="Freeform 14" id="14"/>
            <p:cNvSpPr/>
            <p:nvPr/>
          </p:nvSpPr>
          <p:spPr>
            <a:xfrm flipH="false" flipV="false" rot="0">
              <a:off x="0" y="0"/>
              <a:ext cx="6175756" cy="6732778"/>
            </a:xfrm>
            <a:custGeom>
              <a:avLst/>
              <a:gdLst/>
              <a:ahLst/>
              <a:cxnLst/>
              <a:rect r="r" b="b" t="t" l="l"/>
              <a:pathLst>
                <a:path h="6732778" w="6175756">
                  <a:moveTo>
                    <a:pt x="0" y="324993"/>
                  </a:moveTo>
                  <a:cubicBezTo>
                    <a:pt x="0" y="145542"/>
                    <a:pt x="145542" y="0"/>
                    <a:pt x="324993" y="0"/>
                  </a:cubicBezTo>
                  <a:lnTo>
                    <a:pt x="5850763" y="0"/>
                  </a:lnTo>
                  <a:cubicBezTo>
                    <a:pt x="6030214" y="0"/>
                    <a:pt x="6175756" y="145542"/>
                    <a:pt x="6175756" y="324993"/>
                  </a:cubicBezTo>
                  <a:lnTo>
                    <a:pt x="6175756" y="6407785"/>
                  </a:lnTo>
                  <a:cubicBezTo>
                    <a:pt x="6175756" y="6587236"/>
                    <a:pt x="6030214" y="6732778"/>
                    <a:pt x="5850763" y="6732778"/>
                  </a:cubicBezTo>
                  <a:lnTo>
                    <a:pt x="324993" y="6732778"/>
                  </a:lnTo>
                  <a:cubicBezTo>
                    <a:pt x="145542" y="6732778"/>
                    <a:pt x="0" y="6587236"/>
                    <a:pt x="0" y="6407785"/>
                  </a:cubicBezTo>
                  <a:close/>
                </a:path>
              </a:pathLst>
            </a:custGeom>
            <a:solidFill>
              <a:srgbClr val="282C32"/>
            </a:solidFill>
          </p:spPr>
        </p:sp>
      </p:grpSp>
      <p:sp>
        <p:nvSpPr>
          <p:cNvPr name="TextBox 15" id="15"/>
          <p:cNvSpPr txBox="true"/>
          <p:nvPr/>
        </p:nvSpPr>
        <p:spPr>
          <a:xfrm rot="0">
            <a:off x="6121152" y="3935760"/>
            <a:ext cx="3563391" cy="492919"/>
          </a:xfrm>
          <a:prstGeom prst="rect">
            <a:avLst/>
          </a:prstGeom>
        </p:spPr>
        <p:txBody>
          <a:bodyPr anchor="t" rtlCol="false" tIns="0" lIns="0" bIns="0" rIns="0">
            <a:spAutoFit/>
          </a:bodyPr>
          <a:lstStyle/>
          <a:p>
            <a:pPr algn="l">
              <a:lnSpc>
                <a:spcPts val="3500"/>
              </a:lnSpc>
            </a:pPr>
            <a:r>
              <a:rPr lang="en-US" sz="2750" b="true">
                <a:solidFill>
                  <a:srgbClr val="EEEFF5"/>
                </a:solidFill>
                <a:latin typeface="Arimo Bold"/>
                <a:ea typeface="Arimo Bold"/>
                <a:cs typeface="Arimo Bold"/>
                <a:sym typeface="Arimo Bold"/>
              </a:rPr>
              <a:t>U-Net</a:t>
            </a:r>
          </a:p>
        </p:txBody>
      </p:sp>
      <p:sp>
        <p:nvSpPr>
          <p:cNvPr name="TextBox 16" id="16"/>
          <p:cNvSpPr txBox="true"/>
          <p:nvPr/>
        </p:nvSpPr>
        <p:spPr>
          <a:xfrm rot="0">
            <a:off x="6121152" y="4514850"/>
            <a:ext cx="4090392" cy="3543300"/>
          </a:xfrm>
          <a:prstGeom prst="rect">
            <a:avLst/>
          </a:prstGeom>
        </p:spPr>
        <p:txBody>
          <a:bodyPr anchor="t" rtlCol="false" tIns="0" lIns="0" bIns="0" rIns="0">
            <a:spAutoFit/>
          </a:bodyPr>
          <a:lstStyle/>
          <a:p>
            <a:pPr algn="l">
              <a:lnSpc>
                <a:spcPts val="3374"/>
              </a:lnSpc>
            </a:pPr>
            <a:r>
              <a:rPr lang="en-US" sz="2125">
                <a:solidFill>
                  <a:srgbClr val="EEEFF5"/>
                </a:solidFill>
                <a:latin typeface="Montserrat"/>
                <a:ea typeface="Montserrat"/>
                <a:cs typeface="Montserrat"/>
                <a:sym typeface="Montserrat"/>
              </a:rPr>
              <a:t>U-Net, a convolutional neural network architecture specifically designed for image-to-image tasks, excels at tasks like segmentation and restoration, making it an ideal choice for reflection removal.</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7" id="7"/>
          <p:cNvGrpSpPr/>
          <p:nvPr/>
        </p:nvGrpSpPr>
        <p:grpSpPr>
          <a:xfrm rot="0">
            <a:off x="886271" y="3647926"/>
            <a:ext cx="569714" cy="569714"/>
            <a:chOff x="0" y="0"/>
            <a:chExt cx="759618" cy="759618"/>
          </a:xfrm>
        </p:grpSpPr>
        <p:sp>
          <p:nvSpPr>
            <p:cNvPr name="Freeform 8" id="8"/>
            <p:cNvSpPr/>
            <p:nvPr/>
          </p:nvSpPr>
          <p:spPr>
            <a:xfrm flipH="false" flipV="false" rot="0">
              <a:off x="0" y="0"/>
              <a:ext cx="759587" cy="759587"/>
            </a:xfrm>
            <a:custGeom>
              <a:avLst/>
              <a:gdLst/>
              <a:ahLst/>
              <a:cxnLst/>
              <a:rect r="r" b="b" t="t" l="l"/>
              <a:pathLst>
                <a:path h="759587" w="759587">
                  <a:moveTo>
                    <a:pt x="0" y="303911"/>
                  </a:moveTo>
                  <a:cubicBezTo>
                    <a:pt x="0" y="136017"/>
                    <a:pt x="136017" y="0"/>
                    <a:pt x="303911" y="0"/>
                  </a:cubicBezTo>
                  <a:lnTo>
                    <a:pt x="455676" y="0"/>
                  </a:lnTo>
                  <a:cubicBezTo>
                    <a:pt x="623570" y="0"/>
                    <a:pt x="759587" y="136017"/>
                    <a:pt x="759587" y="303911"/>
                  </a:cubicBezTo>
                  <a:lnTo>
                    <a:pt x="759587" y="455676"/>
                  </a:lnTo>
                  <a:cubicBezTo>
                    <a:pt x="759587" y="623570"/>
                    <a:pt x="623570" y="759587"/>
                    <a:pt x="455676" y="759587"/>
                  </a:cubicBezTo>
                  <a:lnTo>
                    <a:pt x="303911" y="759587"/>
                  </a:lnTo>
                  <a:cubicBezTo>
                    <a:pt x="136017" y="759587"/>
                    <a:pt x="0" y="623570"/>
                    <a:pt x="0" y="455676"/>
                  </a:cubicBezTo>
                  <a:close/>
                </a:path>
              </a:pathLst>
            </a:custGeom>
            <a:solidFill>
              <a:srgbClr val="282C32"/>
            </a:solidFill>
          </p:spPr>
        </p:sp>
      </p:grpSp>
      <p:grpSp>
        <p:nvGrpSpPr>
          <p:cNvPr name="Group 9" id="9"/>
          <p:cNvGrpSpPr/>
          <p:nvPr/>
        </p:nvGrpSpPr>
        <p:grpSpPr>
          <a:xfrm rot="0">
            <a:off x="5841652" y="3647926"/>
            <a:ext cx="569714" cy="569714"/>
            <a:chOff x="0" y="0"/>
            <a:chExt cx="759618" cy="759618"/>
          </a:xfrm>
        </p:grpSpPr>
        <p:sp>
          <p:nvSpPr>
            <p:cNvPr name="Freeform 10" id="10"/>
            <p:cNvSpPr/>
            <p:nvPr/>
          </p:nvSpPr>
          <p:spPr>
            <a:xfrm flipH="false" flipV="false" rot="0">
              <a:off x="0" y="0"/>
              <a:ext cx="759587" cy="759587"/>
            </a:xfrm>
            <a:custGeom>
              <a:avLst/>
              <a:gdLst/>
              <a:ahLst/>
              <a:cxnLst/>
              <a:rect r="r" b="b" t="t" l="l"/>
              <a:pathLst>
                <a:path h="759587" w="759587">
                  <a:moveTo>
                    <a:pt x="0" y="303911"/>
                  </a:moveTo>
                  <a:cubicBezTo>
                    <a:pt x="0" y="136017"/>
                    <a:pt x="136017" y="0"/>
                    <a:pt x="303911" y="0"/>
                  </a:cubicBezTo>
                  <a:lnTo>
                    <a:pt x="455676" y="0"/>
                  </a:lnTo>
                  <a:cubicBezTo>
                    <a:pt x="623570" y="0"/>
                    <a:pt x="759587" y="136017"/>
                    <a:pt x="759587" y="303911"/>
                  </a:cubicBezTo>
                  <a:lnTo>
                    <a:pt x="759587" y="455676"/>
                  </a:lnTo>
                  <a:cubicBezTo>
                    <a:pt x="759587" y="623570"/>
                    <a:pt x="623570" y="759587"/>
                    <a:pt x="455676" y="759587"/>
                  </a:cubicBezTo>
                  <a:lnTo>
                    <a:pt x="303911" y="759587"/>
                  </a:lnTo>
                  <a:cubicBezTo>
                    <a:pt x="136017" y="759587"/>
                    <a:pt x="0" y="623570"/>
                    <a:pt x="0" y="455676"/>
                  </a:cubicBezTo>
                  <a:close/>
                </a:path>
              </a:pathLst>
            </a:custGeom>
            <a:solidFill>
              <a:srgbClr val="282C32"/>
            </a:solidFill>
          </p:spPr>
        </p:sp>
      </p:grpSp>
      <p:grpSp>
        <p:nvGrpSpPr>
          <p:cNvPr name="Group 11" id="11"/>
          <p:cNvGrpSpPr/>
          <p:nvPr/>
        </p:nvGrpSpPr>
        <p:grpSpPr>
          <a:xfrm rot="0">
            <a:off x="886271" y="6375201"/>
            <a:ext cx="569714" cy="569714"/>
            <a:chOff x="0" y="0"/>
            <a:chExt cx="759618" cy="759618"/>
          </a:xfrm>
        </p:grpSpPr>
        <p:sp>
          <p:nvSpPr>
            <p:cNvPr name="Freeform 12" id="12"/>
            <p:cNvSpPr/>
            <p:nvPr/>
          </p:nvSpPr>
          <p:spPr>
            <a:xfrm flipH="false" flipV="false" rot="0">
              <a:off x="0" y="0"/>
              <a:ext cx="759587" cy="759587"/>
            </a:xfrm>
            <a:custGeom>
              <a:avLst/>
              <a:gdLst/>
              <a:ahLst/>
              <a:cxnLst/>
              <a:rect r="r" b="b" t="t" l="l"/>
              <a:pathLst>
                <a:path h="759587" w="759587">
                  <a:moveTo>
                    <a:pt x="0" y="303911"/>
                  </a:moveTo>
                  <a:cubicBezTo>
                    <a:pt x="0" y="136017"/>
                    <a:pt x="136017" y="0"/>
                    <a:pt x="303911" y="0"/>
                  </a:cubicBezTo>
                  <a:lnTo>
                    <a:pt x="455676" y="0"/>
                  </a:lnTo>
                  <a:cubicBezTo>
                    <a:pt x="623570" y="0"/>
                    <a:pt x="759587" y="136017"/>
                    <a:pt x="759587" y="303911"/>
                  </a:cubicBezTo>
                  <a:lnTo>
                    <a:pt x="759587" y="455676"/>
                  </a:lnTo>
                  <a:cubicBezTo>
                    <a:pt x="759587" y="623570"/>
                    <a:pt x="623570" y="759587"/>
                    <a:pt x="455676" y="759587"/>
                  </a:cubicBezTo>
                  <a:lnTo>
                    <a:pt x="303911" y="759587"/>
                  </a:lnTo>
                  <a:cubicBezTo>
                    <a:pt x="136017" y="759587"/>
                    <a:pt x="0" y="623570"/>
                    <a:pt x="0" y="455676"/>
                  </a:cubicBezTo>
                  <a:close/>
                </a:path>
              </a:pathLst>
            </a:custGeom>
            <a:solidFill>
              <a:srgbClr val="282C32"/>
            </a:solidFill>
          </p:spPr>
        </p:sp>
      </p:grpSp>
      <p:grpSp>
        <p:nvGrpSpPr>
          <p:cNvPr name="Group 13" id="13"/>
          <p:cNvGrpSpPr/>
          <p:nvPr/>
        </p:nvGrpSpPr>
        <p:grpSpPr>
          <a:xfrm rot="0">
            <a:off x="5841652" y="6375201"/>
            <a:ext cx="569714" cy="569714"/>
            <a:chOff x="0" y="0"/>
            <a:chExt cx="759618" cy="759618"/>
          </a:xfrm>
        </p:grpSpPr>
        <p:sp>
          <p:nvSpPr>
            <p:cNvPr name="Freeform 14" id="14"/>
            <p:cNvSpPr/>
            <p:nvPr/>
          </p:nvSpPr>
          <p:spPr>
            <a:xfrm flipH="false" flipV="false" rot="0">
              <a:off x="0" y="0"/>
              <a:ext cx="759587" cy="759587"/>
            </a:xfrm>
            <a:custGeom>
              <a:avLst/>
              <a:gdLst/>
              <a:ahLst/>
              <a:cxnLst/>
              <a:rect r="r" b="b" t="t" l="l"/>
              <a:pathLst>
                <a:path h="759587" w="759587">
                  <a:moveTo>
                    <a:pt x="0" y="303911"/>
                  </a:moveTo>
                  <a:cubicBezTo>
                    <a:pt x="0" y="136017"/>
                    <a:pt x="136017" y="0"/>
                    <a:pt x="303911" y="0"/>
                  </a:cubicBezTo>
                  <a:lnTo>
                    <a:pt x="455676" y="0"/>
                  </a:lnTo>
                  <a:cubicBezTo>
                    <a:pt x="623570" y="0"/>
                    <a:pt x="759587" y="136017"/>
                    <a:pt x="759587" y="303911"/>
                  </a:cubicBezTo>
                  <a:lnTo>
                    <a:pt x="759587" y="455676"/>
                  </a:lnTo>
                  <a:cubicBezTo>
                    <a:pt x="759587" y="623570"/>
                    <a:pt x="623570" y="759587"/>
                    <a:pt x="455676" y="759587"/>
                  </a:cubicBezTo>
                  <a:lnTo>
                    <a:pt x="303911" y="759587"/>
                  </a:lnTo>
                  <a:cubicBezTo>
                    <a:pt x="136017" y="759587"/>
                    <a:pt x="0" y="623570"/>
                    <a:pt x="0" y="455676"/>
                  </a:cubicBezTo>
                  <a:close/>
                </a:path>
              </a:pathLst>
            </a:custGeom>
            <a:solidFill>
              <a:srgbClr val="282C32"/>
            </a:solidFill>
          </p:spPr>
        </p:sp>
      </p:grpSp>
      <p:sp>
        <p:nvSpPr>
          <p:cNvPr name="Freeform 15" id="15"/>
          <p:cNvSpPr/>
          <p:nvPr/>
        </p:nvSpPr>
        <p:spPr>
          <a:xfrm flipH="false" flipV="false" rot="0">
            <a:off x="13123572" y="0"/>
            <a:ext cx="5078703" cy="10201275"/>
          </a:xfrm>
          <a:custGeom>
            <a:avLst/>
            <a:gdLst/>
            <a:ahLst/>
            <a:cxnLst/>
            <a:rect r="r" b="b" t="t" l="l"/>
            <a:pathLst>
              <a:path h="10201275" w="5078703">
                <a:moveTo>
                  <a:pt x="0" y="0"/>
                </a:moveTo>
                <a:lnTo>
                  <a:pt x="5078703" y="0"/>
                </a:lnTo>
                <a:lnTo>
                  <a:pt x="5078703" y="10201275"/>
                </a:lnTo>
                <a:lnTo>
                  <a:pt x="0" y="10201275"/>
                </a:lnTo>
                <a:lnTo>
                  <a:pt x="0" y="0"/>
                </a:lnTo>
                <a:close/>
              </a:path>
            </a:pathLst>
          </a:custGeom>
          <a:blipFill>
            <a:blip r:embed="rId4"/>
            <a:stretch>
              <a:fillRect l="-46623" t="0" r="-18717" b="0"/>
            </a:stretch>
          </a:blipFill>
        </p:spPr>
      </p:sp>
      <p:sp>
        <p:nvSpPr>
          <p:cNvPr name="TextBox 16" id="16"/>
          <p:cNvSpPr txBox="true"/>
          <p:nvPr/>
        </p:nvSpPr>
        <p:spPr>
          <a:xfrm rot="0">
            <a:off x="1028700" y="962025"/>
            <a:ext cx="9657458" cy="1732657"/>
          </a:xfrm>
          <a:prstGeom prst="rect">
            <a:avLst/>
          </a:prstGeom>
        </p:spPr>
        <p:txBody>
          <a:bodyPr anchor="t" rtlCol="false" tIns="0" lIns="0" bIns="0" rIns="0">
            <a:spAutoFit/>
          </a:bodyPr>
          <a:lstStyle/>
          <a:p>
            <a:pPr algn="l">
              <a:lnSpc>
                <a:spcPts val="6500"/>
              </a:lnSpc>
            </a:pPr>
            <a:r>
              <a:rPr lang="en-US" sz="5187" b="true">
                <a:solidFill>
                  <a:srgbClr val="9998FF"/>
                </a:solidFill>
                <a:latin typeface="Arimo Bold"/>
                <a:ea typeface="Arimo Bold"/>
                <a:cs typeface="Arimo Bold"/>
                <a:sym typeface="Arimo Bold"/>
              </a:rPr>
              <a:t>Problem Overview: Reflections Degrade Image Quality</a:t>
            </a:r>
          </a:p>
        </p:txBody>
      </p:sp>
      <p:sp>
        <p:nvSpPr>
          <p:cNvPr name="TextBox 17" id="17"/>
          <p:cNvSpPr txBox="true"/>
          <p:nvPr/>
        </p:nvSpPr>
        <p:spPr>
          <a:xfrm rot="0">
            <a:off x="1100286" y="3770859"/>
            <a:ext cx="141535" cy="361801"/>
          </a:xfrm>
          <a:prstGeom prst="rect">
            <a:avLst/>
          </a:prstGeom>
        </p:spPr>
        <p:txBody>
          <a:bodyPr anchor="t" rtlCol="false" tIns="0" lIns="0" bIns="0" rIns="0">
            <a:spAutoFit/>
          </a:bodyPr>
          <a:lstStyle/>
          <a:p>
            <a:pPr algn="ctr">
              <a:lnSpc>
                <a:spcPts val="3125"/>
              </a:lnSpc>
            </a:pPr>
            <a:r>
              <a:rPr lang="en-US" sz="3125" b="true">
                <a:solidFill>
                  <a:srgbClr val="EEEFF5"/>
                </a:solidFill>
                <a:latin typeface="Arimo Bold"/>
                <a:ea typeface="Arimo Bold"/>
                <a:cs typeface="Arimo Bold"/>
                <a:sym typeface="Arimo Bold"/>
              </a:rPr>
              <a:t>1</a:t>
            </a:r>
          </a:p>
        </p:txBody>
      </p:sp>
      <p:sp>
        <p:nvSpPr>
          <p:cNvPr name="TextBox 18" id="18"/>
          <p:cNvSpPr txBox="true"/>
          <p:nvPr/>
        </p:nvSpPr>
        <p:spPr>
          <a:xfrm rot="0">
            <a:off x="1709142" y="3619351"/>
            <a:ext cx="3332112" cy="444996"/>
          </a:xfrm>
          <a:prstGeom prst="rect">
            <a:avLst/>
          </a:prstGeom>
        </p:spPr>
        <p:txBody>
          <a:bodyPr anchor="t" rtlCol="false" tIns="0" lIns="0" bIns="0" rIns="0">
            <a:spAutoFit/>
          </a:bodyPr>
          <a:lstStyle/>
          <a:p>
            <a:pPr algn="l">
              <a:lnSpc>
                <a:spcPts val="3250"/>
              </a:lnSpc>
            </a:pPr>
            <a:r>
              <a:rPr lang="en-US" sz="2562" b="true">
                <a:solidFill>
                  <a:srgbClr val="EEEFF5"/>
                </a:solidFill>
                <a:latin typeface="Arimo Bold"/>
                <a:ea typeface="Arimo Bold"/>
                <a:cs typeface="Arimo Bold"/>
                <a:sym typeface="Arimo Bold"/>
              </a:rPr>
              <a:t>Visual Distraction</a:t>
            </a:r>
          </a:p>
        </p:txBody>
      </p:sp>
      <p:sp>
        <p:nvSpPr>
          <p:cNvPr name="TextBox 19" id="19"/>
          <p:cNvSpPr txBox="true"/>
          <p:nvPr/>
        </p:nvSpPr>
        <p:spPr>
          <a:xfrm rot="0">
            <a:off x="1709142" y="4130427"/>
            <a:ext cx="3879354" cy="1706761"/>
          </a:xfrm>
          <a:prstGeom prst="rect">
            <a:avLst/>
          </a:prstGeom>
        </p:spPr>
        <p:txBody>
          <a:bodyPr anchor="t" rtlCol="false" tIns="0" lIns="0" bIns="0" rIns="0">
            <a:spAutoFit/>
          </a:bodyPr>
          <a:lstStyle/>
          <a:p>
            <a:pPr algn="l">
              <a:lnSpc>
                <a:spcPts val="3187"/>
              </a:lnSpc>
            </a:pPr>
            <a:r>
              <a:rPr lang="en-US" sz="1937">
                <a:solidFill>
                  <a:srgbClr val="EEEFF5"/>
                </a:solidFill>
                <a:latin typeface="Montserrat"/>
                <a:ea typeface="Montserrat"/>
                <a:cs typeface="Montserrat"/>
                <a:sym typeface="Montserrat"/>
              </a:rPr>
              <a:t>Reflections can be visually distracting, pulling attention away from the main subject of the image.</a:t>
            </a:r>
          </a:p>
        </p:txBody>
      </p:sp>
      <p:sp>
        <p:nvSpPr>
          <p:cNvPr name="TextBox 20" id="20"/>
          <p:cNvSpPr txBox="true"/>
          <p:nvPr/>
        </p:nvSpPr>
        <p:spPr>
          <a:xfrm rot="0">
            <a:off x="6014442" y="3770859"/>
            <a:ext cx="223986" cy="361801"/>
          </a:xfrm>
          <a:prstGeom prst="rect">
            <a:avLst/>
          </a:prstGeom>
        </p:spPr>
        <p:txBody>
          <a:bodyPr anchor="t" rtlCol="false" tIns="0" lIns="0" bIns="0" rIns="0">
            <a:spAutoFit/>
          </a:bodyPr>
          <a:lstStyle/>
          <a:p>
            <a:pPr algn="ctr">
              <a:lnSpc>
                <a:spcPts val="3125"/>
              </a:lnSpc>
            </a:pPr>
            <a:r>
              <a:rPr lang="en-US" sz="3125" b="true">
                <a:solidFill>
                  <a:srgbClr val="EEEFF5"/>
                </a:solidFill>
                <a:latin typeface="Arimo Bold"/>
                <a:ea typeface="Arimo Bold"/>
                <a:cs typeface="Arimo Bold"/>
                <a:sym typeface="Arimo Bold"/>
              </a:rPr>
              <a:t>2</a:t>
            </a:r>
          </a:p>
        </p:txBody>
      </p:sp>
      <p:sp>
        <p:nvSpPr>
          <p:cNvPr name="TextBox 21" id="21"/>
          <p:cNvSpPr txBox="true"/>
          <p:nvPr/>
        </p:nvSpPr>
        <p:spPr>
          <a:xfrm rot="0">
            <a:off x="6664524" y="3619351"/>
            <a:ext cx="3332112" cy="444996"/>
          </a:xfrm>
          <a:prstGeom prst="rect">
            <a:avLst/>
          </a:prstGeom>
        </p:spPr>
        <p:txBody>
          <a:bodyPr anchor="t" rtlCol="false" tIns="0" lIns="0" bIns="0" rIns="0">
            <a:spAutoFit/>
          </a:bodyPr>
          <a:lstStyle/>
          <a:p>
            <a:pPr algn="l">
              <a:lnSpc>
                <a:spcPts val="3250"/>
              </a:lnSpc>
            </a:pPr>
            <a:r>
              <a:rPr lang="en-US" sz="2562" b="true">
                <a:solidFill>
                  <a:srgbClr val="EEEFF5"/>
                </a:solidFill>
                <a:latin typeface="Arimo Bold"/>
                <a:ea typeface="Arimo Bold"/>
                <a:cs typeface="Arimo Bold"/>
                <a:sym typeface="Arimo Bold"/>
              </a:rPr>
              <a:t>Blurred Details</a:t>
            </a:r>
          </a:p>
        </p:txBody>
      </p:sp>
      <p:sp>
        <p:nvSpPr>
          <p:cNvPr name="TextBox 22" id="22"/>
          <p:cNvSpPr txBox="true"/>
          <p:nvPr/>
        </p:nvSpPr>
        <p:spPr>
          <a:xfrm rot="0">
            <a:off x="6664524" y="4130427"/>
            <a:ext cx="3879354" cy="1706761"/>
          </a:xfrm>
          <a:prstGeom prst="rect">
            <a:avLst/>
          </a:prstGeom>
        </p:spPr>
        <p:txBody>
          <a:bodyPr anchor="t" rtlCol="false" tIns="0" lIns="0" bIns="0" rIns="0">
            <a:spAutoFit/>
          </a:bodyPr>
          <a:lstStyle/>
          <a:p>
            <a:pPr algn="l">
              <a:lnSpc>
                <a:spcPts val="3187"/>
              </a:lnSpc>
            </a:pPr>
            <a:r>
              <a:rPr lang="en-US" sz="1937">
                <a:solidFill>
                  <a:srgbClr val="EEEFF5"/>
                </a:solidFill>
                <a:latin typeface="Montserrat"/>
                <a:ea typeface="Montserrat"/>
                <a:cs typeface="Montserrat"/>
                <a:sym typeface="Montserrat"/>
              </a:rPr>
              <a:t>The presence of reflections often results in a blurry or distorted image, making it challenging to discern details.</a:t>
            </a:r>
          </a:p>
        </p:txBody>
      </p:sp>
      <p:sp>
        <p:nvSpPr>
          <p:cNvPr name="TextBox 23" id="23"/>
          <p:cNvSpPr txBox="true"/>
          <p:nvPr/>
        </p:nvSpPr>
        <p:spPr>
          <a:xfrm rot="0">
            <a:off x="1063079" y="6498134"/>
            <a:ext cx="215950" cy="361801"/>
          </a:xfrm>
          <a:prstGeom prst="rect">
            <a:avLst/>
          </a:prstGeom>
        </p:spPr>
        <p:txBody>
          <a:bodyPr anchor="t" rtlCol="false" tIns="0" lIns="0" bIns="0" rIns="0">
            <a:spAutoFit/>
          </a:bodyPr>
          <a:lstStyle/>
          <a:p>
            <a:pPr algn="ctr">
              <a:lnSpc>
                <a:spcPts val="3125"/>
              </a:lnSpc>
            </a:pPr>
            <a:r>
              <a:rPr lang="en-US" sz="3125" b="true">
                <a:solidFill>
                  <a:srgbClr val="EEEFF5"/>
                </a:solidFill>
                <a:latin typeface="Arimo Bold"/>
                <a:ea typeface="Arimo Bold"/>
                <a:cs typeface="Arimo Bold"/>
                <a:sym typeface="Arimo Bold"/>
              </a:rPr>
              <a:t>3</a:t>
            </a:r>
          </a:p>
        </p:txBody>
      </p:sp>
      <p:sp>
        <p:nvSpPr>
          <p:cNvPr name="TextBox 24" id="24"/>
          <p:cNvSpPr txBox="true"/>
          <p:nvPr/>
        </p:nvSpPr>
        <p:spPr>
          <a:xfrm rot="0">
            <a:off x="1709142" y="6346626"/>
            <a:ext cx="3332112" cy="444996"/>
          </a:xfrm>
          <a:prstGeom prst="rect">
            <a:avLst/>
          </a:prstGeom>
        </p:spPr>
        <p:txBody>
          <a:bodyPr anchor="t" rtlCol="false" tIns="0" lIns="0" bIns="0" rIns="0">
            <a:spAutoFit/>
          </a:bodyPr>
          <a:lstStyle/>
          <a:p>
            <a:pPr algn="l">
              <a:lnSpc>
                <a:spcPts val="3250"/>
              </a:lnSpc>
            </a:pPr>
            <a:r>
              <a:rPr lang="en-US" sz="2562" b="true">
                <a:solidFill>
                  <a:srgbClr val="EEEFF5"/>
                </a:solidFill>
                <a:latin typeface="Arimo Bold"/>
                <a:ea typeface="Arimo Bold"/>
                <a:cs typeface="Arimo Bold"/>
                <a:sym typeface="Arimo Bold"/>
              </a:rPr>
              <a:t>Obscured Information</a:t>
            </a:r>
          </a:p>
        </p:txBody>
      </p:sp>
      <p:sp>
        <p:nvSpPr>
          <p:cNvPr name="TextBox 25" id="25"/>
          <p:cNvSpPr txBox="true"/>
          <p:nvPr/>
        </p:nvSpPr>
        <p:spPr>
          <a:xfrm rot="0">
            <a:off x="1709142" y="6857702"/>
            <a:ext cx="3879354" cy="2112020"/>
          </a:xfrm>
          <a:prstGeom prst="rect">
            <a:avLst/>
          </a:prstGeom>
        </p:spPr>
        <p:txBody>
          <a:bodyPr anchor="t" rtlCol="false" tIns="0" lIns="0" bIns="0" rIns="0">
            <a:spAutoFit/>
          </a:bodyPr>
          <a:lstStyle/>
          <a:p>
            <a:pPr algn="l">
              <a:lnSpc>
                <a:spcPts val="3187"/>
              </a:lnSpc>
            </a:pPr>
            <a:r>
              <a:rPr lang="en-US" sz="1937">
                <a:solidFill>
                  <a:srgbClr val="EEEFF5"/>
                </a:solidFill>
                <a:latin typeface="Montserrat"/>
                <a:ea typeface="Montserrat"/>
                <a:cs typeface="Montserrat"/>
                <a:sym typeface="Montserrat"/>
              </a:rPr>
              <a:t>Reflections can obscure or mask important features within an image, making it difficult to interpret the scene accurately.</a:t>
            </a:r>
          </a:p>
        </p:txBody>
      </p:sp>
      <p:sp>
        <p:nvSpPr>
          <p:cNvPr name="TextBox 26" id="26"/>
          <p:cNvSpPr txBox="true"/>
          <p:nvPr/>
        </p:nvSpPr>
        <p:spPr>
          <a:xfrm rot="0">
            <a:off x="6005512" y="6498134"/>
            <a:ext cx="241995" cy="361801"/>
          </a:xfrm>
          <a:prstGeom prst="rect">
            <a:avLst/>
          </a:prstGeom>
        </p:spPr>
        <p:txBody>
          <a:bodyPr anchor="t" rtlCol="false" tIns="0" lIns="0" bIns="0" rIns="0">
            <a:spAutoFit/>
          </a:bodyPr>
          <a:lstStyle/>
          <a:p>
            <a:pPr algn="ctr">
              <a:lnSpc>
                <a:spcPts val="3125"/>
              </a:lnSpc>
            </a:pPr>
            <a:r>
              <a:rPr lang="en-US" sz="3125" b="true">
                <a:solidFill>
                  <a:srgbClr val="EEEFF5"/>
                </a:solidFill>
                <a:latin typeface="Arimo Bold"/>
                <a:ea typeface="Arimo Bold"/>
                <a:cs typeface="Arimo Bold"/>
                <a:sym typeface="Arimo Bold"/>
              </a:rPr>
              <a:t>4</a:t>
            </a:r>
          </a:p>
        </p:txBody>
      </p:sp>
      <p:sp>
        <p:nvSpPr>
          <p:cNvPr name="TextBox 27" id="27"/>
          <p:cNvSpPr txBox="true"/>
          <p:nvPr/>
        </p:nvSpPr>
        <p:spPr>
          <a:xfrm rot="0">
            <a:off x="6664524" y="6346626"/>
            <a:ext cx="3332112" cy="444996"/>
          </a:xfrm>
          <a:prstGeom prst="rect">
            <a:avLst/>
          </a:prstGeom>
        </p:spPr>
        <p:txBody>
          <a:bodyPr anchor="t" rtlCol="false" tIns="0" lIns="0" bIns="0" rIns="0">
            <a:spAutoFit/>
          </a:bodyPr>
          <a:lstStyle/>
          <a:p>
            <a:pPr algn="l">
              <a:lnSpc>
                <a:spcPts val="3250"/>
              </a:lnSpc>
            </a:pPr>
            <a:r>
              <a:rPr lang="en-US" sz="2562" b="true">
                <a:solidFill>
                  <a:srgbClr val="EEEFF5"/>
                </a:solidFill>
                <a:latin typeface="Arimo Bold"/>
                <a:ea typeface="Arimo Bold"/>
                <a:cs typeface="Arimo Bold"/>
                <a:sym typeface="Arimo Bold"/>
              </a:rPr>
              <a:t>Color Distortion</a:t>
            </a:r>
          </a:p>
        </p:txBody>
      </p:sp>
      <p:sp>
        <p:nvSpPr>
          <p:cNvPr name="TextBox 28" id="28"/>
          <p:cNvSpPr txBox="true"/>
          <p:nvPr/>
        </p:nvSpPr>
        <p:spPr>
          <a:xfrm rot="0">
            <a:off x="6664524" y="6857702"/>
            <a:ext cx="3879354" cy="2112020"/>
          </a:xfrm>
          <a:prstGeom prst="rect">
            <a:avLst/>
          </a:prstGeom>
        </p:spPr>
        <p:txBody>
          <a:bodyPr anchor="t" rtlCol="false" tIns="0" lIns="0" bIns="0" rIns="0">
            <a:spAutoFit/>
          </a:bodyPr>
          <a:lstStyle/>
          <a:p>
            <a:pPr algn="l">
              <a:lnSpc>
                <a:spcPts val="3187"/>
              </a:lnSpc>
            </a:pPr>
            <a:r>
              <a:rPr lang="en-US" sz="1937">
                <a:solidFill>
                  <a:srgbClr val="EEEFF5"/>
                </a:solidFill>
                <a:latin typeface="Montserrat"/>
                <a:ea typeface="Montserrat"/>
                <a:cs typeface="Montserrat"/>
                <a:sym typeface="Montserrat"/>
              </a:rPr>
              <a:t>Reflections can introduce unwanted color shifts or distortions, altering the natural color balance of the image.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7" id="7"/>
          <p:cNvGrpSpPr/>
          <p:nvPr/>
        </p:nvGrpSpPr>
        <p:grpSpPr>
          <a:xfrm rot="0">
            <a:off x="15116175" y="7200900"/>
            <a:ext cx="3086100" cy="308610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282C32"/>
            </a:solidFill>
          </p:spPr>
        </p:sp>
        <p:sp>
          <p:nvSpPr>
            <p:cNvPr name="TextBox 9" id="9"/>
            <p:cNvSpPr txBox="true"/>
            <p:nvPr/>
          </p:nvSpPr>
          <p:spPr>
            <a:xfrm>
              <a:off x="0" y="-28575"/>
              <a:ext cx="812800" cy="841375"/>
            </a:xfrm>
            <a:prstGeom prst="rect">
              <a:avLst/>
            </a:prstGeom>
          </p:spPr>
          <p:txBody>
            <a:bodyPr anchor="ctr" rtlCol="false" tIns="50800" lIns="50800" bIns="50800" rIns="50800"/>
            <a:lstStyle/>
            <a:p>
              <a:pPr algn="ctr">
                <a:lnSpc>
                  <a:spcPts val="2812"/>
                </a:lnSpc>
              </a:pPr>
            </a:p>
          </p:txBody>
        </p:sp>
      </p:grpSp>
      <p:sp>
        <p:nvSpPr>
          <p:cNvPr name="TextBox 10" id="10"/>
          <p:cNvSpPr txBox="true"/>
          <p:nvPr/>
        </p:nvSpPr>
        <p:spPr>
          <a:xfrm rot="0">
            <a:off x="204630" y="1117328"/>
            <a:ext cx="17806662" cy="911225"/>
          </a:xfrm>
          <a:prstGeom prst="rect">
            <a:avLst/>
          </a:prstGeom>
        </p:spPr>
        <p:txBody>
          <a:bodyPr anchor="t" rtlCol="false" tIns="0" lIns="0" bIns="0" rIns="0">
            <a:spAutoFit/>
          </a:bodyPr>
          <a:lstStyle/>
          <a:p>
            <a:pPr algn="l">
              <a:lnSpc>
                <a:spcPts val="7000"/>
              </a:lnSpc>
            </a:pPr>
            <a:r>
              <a:rPr lang="en-US" sz="5562" b="true">
                <a:solidFill>
                  <a:srgbClr val="9998FF"/>
                </a:solidFill>
                <a:latin typeface="Arimo Bold"/>
                <a:ea typeface="Arimo Bold"/>
                <a:cs typeface="Arimo Bold"/>
                <a:sym typeface="Arimo Bold"/>
              </a:rPr>
              <a:t>Motivation: Need for Automated Reflection Removal</a:t>
            </a:r>
          </a:p>
        </p:txBody>
      </p:sp>
      <p:sp>
        <p:nvSpPr>
          <p:cNvPr name="TextBox 11" id="11"/>
          <p:cNvSpPr txBox="true"/>
          <p:nvPr/>
        </p:nvSpPr>
        <p:spPr>
          <a:xfrm rot="0">
            <a:off x="947886" y="4316463"/>
            <a:ext cx="3563391" cy="492919"/>
          </a:xfrm>
          <a:prstGeom prst="rect">
            <a:avLst/>
          </a:prstGeom>
        </p:spPr>
        <p:txBody>
          <a:bodyPr anchor="t" rtlCol="false" tIns="0" lIns="0" bIns="0" rIns="0">
            <a:spAutoFit/>
          </a:bodyPr>
          <a:lstStyle/>
          <a:p>
            <a:pPr algn="l">
              <a:lnSpc>
                <a:spcPts val="3500"/>
              </a:lnSpc>
            </a:pPr>
            <a:r>
              <a:rPr lang="en-US" sz="2750" b="true">
                <a:solidFill>
                  <a:srgbClr val="9998FF"/>
                </a:solidFill>
                <a:latin typeface="Arimo Bold"/>
                <a:ea typeface="Arimo Bold"/>
                <a:cs typeface="Arimo Bold"/>
                <a:sym typeface="Arimo Bold"/>
              </a:rPr>
              <a:t>Time-Consuming</a:t>
            </a:r>
          </a:p>
        </p:txBody>
      </p:sp>
      <p:sp>
        <p:nvSpPr>
          <p:cNvPr name="TextBox 12" id="12"/>
          <p:cNvSpPr txBox="true"/>
          <p:nvPr/>
        </p:nvSpPr>
        <p:spPr>
          <a:xfrm rot="0">
            <a:off x="947886" y="5003899"/>
            <a:ext cx="5022949" cy="1809750"/>
          </a:xfrm>
          <a:prstGeom prst="rect">
            <a:avLst/>
          </a:prstGeom>
        </p:spPr>
        <p:txBody>
          <a:bodyPr anchor="t" rtlCol="false" tIns="0" lIns="0" bIns="0" rIns="0">
            <a:spAutoFit/>
          </a:bodyPr>
          <a:lstStyle/>
          <a:p>
            <a:pPr algn="l">
              <a:lnSpc>
                <a:spcPts val="3374"/>
              </a:lnSpc>
            </a:pPr>
            <a:r>
              <a:rPr lang="en-US" sz="2125">
                <a:solidFill>
                  <a:srgbClr val="EEEFF5"/>
                </a:solidFill>
                <a:latin typeface="Montserrat"/>
                <a:ea typeface="Montserrat"/>
                <a:cs typeface="Montserrat"/>
                <a:sym typeface="Montserrat"/>
              </a:rPr>
              <a:t>Manually removing reflections from images is a time-consuming and labor-intensive process, requiring specialized software and skills.</a:t>
            </a:r>
          </a:p>
        </p:txBody>
      </p:sp>
      <p:sp>
        <p:nvSpPr>
          <p:cNvPr name="TextBox 13" id="13"/>
          <p:cNvSpPr txBox="true"/>
          <p:nvPr/>
        </p:nvSpPr>
        <p:spPr>
          <a:xfrm rot="0">
            <a:off x="6641158" y="4316463"/>
            <a:ext cx="3563391" cy="492919"/>
          </a:xfrm>
          <a:prstGeom prst="rect">
            <a:avLst/>
          </a:prstGeom>
        </p:spPr>
        <p:txBody>
          <a:bodyPr anchor="t" rtlCol="false" tIns="0" lIns="0" bIns="0" rIns="0">
            <a:spAutoFit/>
          </a:bodyPr>
          <a:lstStyle/>
          <a:p>
            <a:pPr algn="l">
              <a:lnSpc>
                <a:spcPts val="3500"/>
              </a:lnSpc>
            </a:pPr>
            <a:r>
              <a:rPr lang="en-US" sz="2750" b="true">
                <a:solidFill>
                  <a:srgbClr val="9998FF"/>
                </a:solidFill>
                <a:latin typeface="Arimo Bold"/>
                <a:ea typeface="Arimo Bold"/>
                <a:cs typeface="Arimo Bold"/>
                <a:sym typeface="Arimo Bold"/>
              </a:rPr>
              <a:t>Subjective Results</a:t>
            </a:r>
          </a:p>
        </p:txBody>
      </p:sp>
      <p:sp>
        <p:nvSpPr>
          <p:cNvPr name="TextBox 14" id="14"/>
          <p:cNvSpPr txBox="true"/>
          <p:nvPr/>
        </p:nvSpPr>
        <p:spPr>
          <a:xfrm rot="0">
            <a:off x="6641158" y="5003899"/>
            <a:ext cx="5022949" cy="1809750"/>
          </a:xfrm>
          <a:prstGeom prst="rect">
            <a:avLst/>
          </a:prstGeom>
        </p:spPr>
        <p:txBody>
          <a:bodyPr anchor="t" rtlCol="false" tIns="0" lIns="0" bIns="0" rIns="0">
            <a:spAutoFit/>
          </a:bodyPr>
          <a:lstStyle/>
          <a:p>
            <a:pPr algn="l">
              <a:lnSpc>
                <a:spcPts val="3374"/>
              </a:lnSpc>
            </a:pPr>
            <a:r>
              <a:rPr lang="en-US" sz="2125">
                <a:solidFill>
                  <a:srgbClr val="EEEFF5"/>
                </a:solidFill>
                <a:latin typeface="Montserrat"/>
                <a:ea typeface="Montserrat"/>
                <a:cs typeface="Montserrat"/>
                <a:sym typeface="Montserrat"/>
              </a:rPr>
              <a:t>Manual reflection removal often relies on subjective decisions, leading to inconsistent and sometimes unsatisfactory results.</a:t>
            </a:r>
          </a:p>
        </p:txBody>
      </p:sp>
      <p:sp>
        <p:nvSpPr>
          <p:cNvPr name="TextBox 15" id="15"/>
          <p:cNvSpPr txBox="true"/>
          <p:nvPr/>
        </p:nvSpPr>
        <p:spPr>
          <a:xfrm rot="0">
            <a:off x="12334429" y="4316463"/>
            <a:ext cx="3563391" cy="492919"/>
          </a:xfrm>
          <a:prstGeom prst="rect">
            <a:avLst/>
          </a:prstGeom>
        </p:spPr>
        <p:txBody>
          <a:bodyPr anchor="t" rtlCol="false" tIns="0" lIns="0" bIns="0" rIns="0">
            <a:spAutoFit/>
          </a:bodyPr>
          <a:lstStyle/>
          <a:p>
            <a:pPr algn="l">
              <a:lnSpc>
                <a:spcPts val="3500"/>
              </a:lnSpc>
            </a:pPr>
            <a:r>
              <a:rPr lang="en-US" sz="2750" b="true">
                <a:solidFill>
                  <a:srgbClr val="9998FF"/>
                </a:solidFill>
                <a:latin typeface="Arimo Bold"/>
                <a:ea typeface="Arimo Bold"/>
                <a:cs typeface="Arimo Bold"/>
                <a:sym typeface="Arimo Bold"/>
              </a:rPr>
              <a:t>Automation Efficiency</a:t>
            </a:r>
          </a:p>
        </p:txBody>
      </p:sp>
      <p:sp>
        <p:nvSpPr>
          <p:cNvPr name="TextBox 16" id="16"/>
          <p:cNvSpPr txBox="true"/>
          <p:nvPr/>
        </p:nvSpPr>
        <p:spPr>
          <a:xfrm rot="0">
            <a:off x="12334429" y="5003899"/>
            <a:ext cx="5022949" cy="2243138"/>
          </a:xfrm>
          <a:prstGeom prst="rect">
            <a:avLst/>
          </a:prstGeom>
        </p:spPr>
        <p:txBody>
          <a:bodyPr anchor="t" rtlCol="false" tIns="0" lIns="0" bIns="0" rIns="0">
            <a:spAutoFit/>
          </a:bodyPr>
          <a:lstStyle/>
          <a:p>
            <a:pPr algn="l">
              <a:lnSpc>
                <a:spcPts val="3374"/>
              </a:lnSpc>
            </a:pPr>
            <a:r>
              <a:rPr lang="en-US" sz="2125">
                <a:solidFill>
                  <a:srgbClr val="EEEFF5"/>
                </a:solidFill>
                <a:latin typeface="Montserrat"/>
                <a:ea typeface="Montserrat"/>
                <a:cs typeface="Montserrat"/>
                <a:sym typeface="Montserrat"/>
              </a:rPr>
              <a:t>Automated solutions offer a significant advantage by eliminating the need for manual intervention, enabling efficient and consistent reflection removal.</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73434"/>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2062713" y="192136"/>
            <a:ext cx="12913587" cy="6413550"/>
          </a:xfrm>
          <a:custGeom>
            <a:avLst/>
            <a:gdLst/>
            <a:ahLst/>
            <a:cxnLst/>
            <a:rect r="r" b="b" t="t" l="l"/>
            <a:pathLst>
              <a:path h="6413550" w="12913587">
                <a:moveTo>
                  <a:pt x="0" y="0"/>
                </a:moveTo>
                <a:lnTo>
                  <a:pt x="12913587" y="0"/>
                </a:lnTo>
                <a:lnTo>
                  <a:pt x="12913587" y="6413550"/>
                </a:lnTo>
                <a:lnTo>
                  <a:pt x="0" y="6413550"/>
                </a:lnTo>
                <a:lnTo>
                  <a:pt x="0" y="0"/>
                </a:lnTo>
                <a:close/>
              </a:path>
            </a:pathLst>
          </a:custGeom>
          <a:blipFill>
            <a:blip r:embed="rId3"/>
            <a:stretch>
              <a:fillRect l="0" t="-1117" r="-2088" b="-2172"/>
            </a:stretch>
          </a:blipFill>
        </p:spPr>
      </p:sp>
      <p:sp>
        <p:nvSpPr>
          <p:cNvPr name="TextBox 7" id="7"/>
          <p:cNvSpPr txBox="true"/>
          <p:nvPr/>
        </p:nvSpPr>
        <p:spPr>
          <a:xfrm rot="0">
            <a:off x="733419" y="5673824"/>
            <a:ext cx="16392228" cy="1797050"/>
          </a:xfrm>
          <a:prstGeom prst="rect">
            <a:avLst/>
          </a:prstGeom>
        </p:spPr>
        <p:txBody>
          <a:bodyPr anchor="t" rtlCol="false" tIns="0" lIns="0" bIns="0" rIns="0">
            <a:spAutoFit/>
          </a:bodyPr>
          <a:lstStyle/>
          <a:p>
            <a:pPr algn="l">
              <a:lnSpc>
                <a:spcPts val="7000"/>
              </a:lnSpc>
            </a:pPr>
            <a:r>
              <a:rPr lang="en-US" sz="5562" b="true">
                <a:solidFill>
                  <a:srgbClr val="9998FF"/>
                </a:solidFill>
                <a:latin typeface="Arimo Bold"/>
                <a:ea typeface="Arimo Bold"/>
                <a:cs typeface="Arimo Bold"/>
                <a:sym typeface="Arimo Bold"/>
              </a:rPr>
              <a:t>Introduction to U-Net: A Powerful Image-to-Image Model</a:t>
            </a:r>
          </a:p>
        </p:txBody>
      </p:sp>
      <p:sp>
        <p:nvSpPr>
          <p:cNvPr name="TextBox 8" id="8"/>
          <p:cNvSpPr txBox="true"/>
          <p:nvPr/>
        </p:nvSpPr>
        <p:spPr>
          <a:xfrm rot="0">
            <a:off x="947886" y="7877175"/>
            <a:ext cx="16392228" cy="1809750"/>
          </a:xfrm>
          <a:prstGeom prst="rect">
            <a:avLst/>
          </a:prstGeom>
        </p:spPr>
        <p:txBody>
          <a:bodyPr anchor="t" rtlCol="false" tIns="0" lIns="0" bIns="0" rIns="0">
            <a:spAutoFit/>
          </a:bodyPr>
          <a:lstStyle/>
          <a:p>
            <a:pPr algn="l">
              <a:lnSpc>
                <a:spcPts val="3374"/>
              </a:lnSpc>
            </a:pPr>
            <a:r>
              <a:rPr lang="en-US" sz="2125">
                <a:solidFill>
                  <a:srgbClr val="EEEFF5"/>
                </a:solidFill>
                <a:latin typeface="Montserrat"/>
                <a:ea typeface="Montserrat"/>
                <a:cs typeface="Montserrat"/>
                <a:sym typeface="Montserrat"/>
              </a:rPr>
              <a:t>U-Net, a convolutional neural network architecture, has gained prominence for its effectiveness in image-to-image tasks. It utilizes an encoder-decoder structure with skip connections, allowing it to capture and preserve intricate spatial information throughout the network. This unique design enables U-Net to achieve high-quality results in tasks like image segmentation, restoration, and object detection.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descr="preencoded.png"/>
          <p:cNvSpPr/>
          <p:nvPr/>
        </p:nvSpPr>
        <p:spPr>
          <a:xfrm flipH="false" flipV="false" rot="0">
            <a:off x="0" y="0"/>
            <a:ext cx="18288000" cy="2748409"/>
          </a:xfrm>
          <a:custGeom>
            <a:avLst/>
            <a:gdLst/>
            <a:ahLst/>
            <a:cxnLst/>
            <a:rect r="r" b="b" t="t" l="l"/>
            <a:pathLst>
              <a:path h="2748409" w="18288000">
                <a:moveTo>
                  <a:pt x="0" y="0"/>
                </a:moveTo>
                <a:lnTo>
                  <a:pt x="18288000" y="0"/>
                </a:lnTo>
                <a:lnTo>
                  <a:pt x="18288000" y="2748409"/>
                </a:lnTo>
                <a:lnTo>
                  <a:pt x="0" y="2748409"/>
                </a:lnTo>
                <a:lnTo>
                  <a:pt x="0" y="0"/>
                </a:lnTo>
                <a:close/>
              </a:path>
            </a:pathLst>
          </a:custGeom>
          <a:blipFill>
            <a:blip r:embed="rId3"/>
            <a:stretch>
              <a:fillRect l="0" t="-78" r="0" b="-78"/>
            </a:stretch>
          </a:blipFill>
        </p:spPr>
      </p:sp>
      <p:sp>
        <p:nvSpPr>
          <p:cNvPr name="Freeform 7" id="7" descr="preencoded.png"/>
          <p:cNvSpPr/>
          <p:nvPr/>
        </p:nvSpPr>
        <p:spPr>
          <a:xfrm flipH="false" flipV="false" rot="0">
            <a:off x="769441" y="4406056"/>
            <a:ext cx="1099394" cy="1759000"/>
          </a:xfrm>
          <a:custGeom>
            <a:avLst/>
            <a:gdLst/>
            <a:ahLst/>
            <a:cxnLst/>
            <a:rect r="r" b="b" t="t" l="l"/>
            <a:pathLst>
              <a:path h="1759000" w="1099394">
                <a:moveTo>
                  <a:pt x="0" y="0"/>
                </a:moveTo>
                <a:lnTo>
                  <a:pt x="1099394" y="0"/>
                </a:lnTo>
                <a:lnTo>
                  <a:pt x="1099394" y="1759000"/>
                </a:lnTo>
                <a:lnTo>
                  <a:pt x="0" y="1759000"/>
                </a:lnTo>
                <a:lnTo>
                  <a:pt x="0" y="0"/>
                </a:lnTo>
                <a:close/>
              </a:path>
            </a:pathLst>
          </a:custGeom>
          <a:blipFill>
            <a:blip r:embed="rId4"/>
            <a:stretch>
              <a:fillRect l="0" t="-272" r="0" b="-272"/>
            </a:stretch>
          </a:blipFill>
        </p:spPr>
      </p:sp>
      <p:sp>
        <p:nvSpPr>
          <p:cNvPr name="Freeform 8" id="8" descr="preencoded.png"/>
          <p:cNvSpPr/>
          <p:nvPr/>
        </p:nvSpPr>
        <p:spPr>
          <a:xfrm flipH="false" flipV="false" rot="0">
            <a:off x="769441" y="6165056"/>
            <a:ext cx="1099394" cy="1759000"/>
          </a:xfrm>
          <a:custGeom>
            <a:avLst/>
            <a:gdLst/>
            <a:ahLst/>
            <a:cxnLst/>
            <a:rect r="r" b="b" t="t" l="l"/>
            <a:pathLst>
              <a:path h="1759000" w="1099394">
                <a:moveTo>
                  <a:pt x="0" y="0"/>
                </a:moveTo>
                <a:lnTo>
                  <a:pt x="1099394" y="0"/>
                </a:lnTo>
                <a:lnTo>
                  <a:pt x="1099394" y="1759000"/>
                </a:lnTo>
                <a:lnTo>
                  <a:pt x="0" y="1759000"/>
                </a:lnTo>
                <a:lnTo>
                  <a:pt x="0" y="0"/>
                </a:lnTo>
                <a:close/>
              </a:path>
            </a:pathLst>
          </a:custGeom>
          <a:blipFill>
            <a:blip r:embed="rId5"/>
            <a:stretch>
              <a:fillRect l="0" t="-272" r="0" b="-272"/>
            </a:stretch>
          </a:blipFill>
        </p:spPr>
      </p:sp>
      <p:sp>
        <p:nvSpPr>
          <p:cNvPr name="Freeform 9" id="9" descr="preencoded.png"/>
          <p:cNvSpPr/>
          <p:nvPr/>
        </p:nvSpPr>
        <p:spPr>
          <a:xfrm flipH="false" flipV="false" rot="0">
            <a:off x="769441" y="7924056"/>
            <a:ext cx="1099394" cy="1759000"/>
          </a:xfrm>
          <a:custGeom>
            <a:avLst/>
            <a:gdLst/>
            <a:ahLst/>
            <a:cxnLst/>
            <a:rect r="r" b="b" t="t" l="l"/>
            <a:pathLst>
              <a:path h="1759000" w="1099394">
                <a:moveTo>
                  <a:pt x="0" y="0"/>
                </a:moveTo>
                <a:lnTo>
                  <a:pt x="1099394" y="0"/>
                </a:lnTo>
                <a:lnTo>
                  <a:pt x="1099394" y="1759000"/>
                </a:lnTo>
                <a:lnTo>
                  <a:pt x="0" y="1759000"/>
                </a:lnTo>
                <a:lnTo>
                  <a:pt x="0" y="0"/>
                </a:lnTo>
                <a:close/>
              </a:path>
            </a:pathLst>
          </a:custGeom>
          <a:blipFill>
            <a:blip r:embed="rId6"/>
            <a:stretch>
              <a:fillRect l="0" t="-272" r="0" b="-272"/>
            </a:stretch>
          </a:blipFill>
        </p:spPr>
      </p:sp>
      <p:sp>
        <p:nvSpPr>
          <p:cNvPr name="TextBox 10" id="10"/>
          <p:cNvSpPr txBox="true"/>
          <p:nvPr/>
        </p:nvSpPr>
        <p:spPr>
          <a:xfrm rot="0">
            <a:off x="769441" y="2966194"/>
            <a:ext cx="15623381" cy="1439863"/>
          </a:xfrm>
          <a:prstGeom prst="rect">
            <a:avLst/>
          </a:prstGeom>
        </p:spPr>
        <p:txBody>
          <a:bodyPr anchor="t" rtlCol="false" tIns="0" lIns="0" bIns="0" rIns="0">
            <a:spAutoFit/>
          </a:bodyPr>
          <a:lstStyle/>
          <a:p>
            <a:pPr algn="l">
              <a:lnSpc>
                <a:spcPts val="5687"/>
              </a:lnSpc>
            </a:pPr>
            <a:r>
              <a:rPr lang="en-US" sz="4499" b="true">
                <a:solidFill>
                  <a:srgbClr val="9998FF"/>
                </a:solidFill>
                <a:latin typeface="Arimo Bold"/>
                <a:ea typeface="Arimo Bold"/>
                <a:cs typeface="Arimo Bold"/>
                <a:sym typeface="Arimo Bold"/>
              </a:rPr>
              <a:t>U-Net Architecture: Encoder-Decoder with Skip Connections</a:t>
            </a:r>
          </a:p>
        </p:txBody>
      </p:sp>
      <p:sp>
        <p:nvSpPr>
          <p:cNvPr name="TextBox 11" id="11"/>
          <p:cNvSpPr txBox="true"/>
          <p:nvPr/>
        </p:nvSpPr>
        <p:spPr>
          <a:xfrm rot="0">
            <a:off x="2198638" y="4597301"/>
            <a:ext cx="2893070" cy="390228"/>
          </a:xfrm>
          <a:prstGeom prst="rect">
            <a:avLst/>
          </a:prstGeom>
        </p:spPr>
        <p:txBody>
          <a:bodyPr anchor="t" rtlCol="false" tIns="0" lIns="0" bIns="0" rIns="0">
            <a:spAutoFit/>
          </a:bodyPr>
          <a:lstStyle/>
          <a:p>
            <a:pPr algn="l">
              <a:lnSpc>
                <a:spcPts val="2812"/>
              </a:lnSpc>
            </a:pPr>
            <a:r>
              <a:rPr lang="en-US" sz="2249" b="true">
                <a:solidFill>
                  <a:srgbClr val="EEEFF5"/>
                </a:solidFill>
                <a:latin typeface="Arimo Bold"/>
                <a:ea typeface="Arimo Bold"/>
                <a:cs typeface="Arimo Bold"/>
                <a:sym typeface="Arimo Bold"/>
              </a:rPr>
              <a:t>Encoder</a:t>
            </a:r>
          </a:p>
        </p:txBody>
      </p:sp>
      <p:sp>
        <p:nvSpPr>
          <p:cNvPr name="TextBox 12" id="12"/>
          <p:cNvSpPr txBox="true"/>
          <p:nvPr/>
        </p:nvSpPr>
        <p:spPr>
          <a:xfrm rot="0">
            <a:off x="2198638" y="5052715"/>
            <a:ext cx="15319921" cy="770036"/>
          </a:xfrm>
          <a:prstGeom prst="rect">
            <a:avLst/>
          </a:prstGeom>
        </p:spPr>
        <p:txBody>
          <a:bodyPr anchor="t" rtlCol="false" tIns="0" lIns="0" bIns="0" rIns="0">
            <a:spAutoFit/>
          </a:bodyPr>
          <a:lstStyle/>
          <a:p>
            <a:pPr algn="l">
              <a:lnSpc>
                <a:spcPts val="2749"/>
              </a:lnSpc>
            </a:pPr>
            <a:r>
              <a:rPr lang="en-US" sz="1687">
                <a:solidFill>
                  <a:srgbClr val="EEEFF5"/>
                </a:solidFill>
                <a:latin typeface="Montserrat"/>
                <a:ea typeface="Montserrat"/>
                <a:cs typeface="Montserrat"/>
                <a:sym typeface="Montserrat"/>
              </a:rPr>
              <a:t>The encoder part of the U-Net gradually extracts features from the input image, downsampling the image using convolutional and pooling layers.</a:t>
            </a:r>
          </a:p>
        </p:txBody>
      </p:sp>
      <p:sp>
        <p:nvSpPr>
          <p:cNvPr name="TextBox 13" id="13"/>
          <p:cNvSpPr txBox="true"/>
          <p:nvPr/>
        </p:nvSpPr>
        <p:spPr>
          <a:xfrm rot="0">
            <a:off x="2198638" y="6356300"/>
            <a:ext cx="2893070" cy="390227"/>
          </a:xfrm>
          <a:prstGeom prst="rect">
            <a:avLst/>
          </a:prstGeom>
        </p:spPr>
        <p:txBody>
          <a:bodyPr anchor="t" rtlCol="false" tIns="0" lIns="0" bIns="0" rIns="0">
            <a:spAutoFit/>
          </a:bodyPr>
          <a:lstStyle/>
          <a:p>
            <a:pPr algn="l">
              <a:lnSpc>
                <a:spcPts val="2812"/>
              </a:lnSpc>
            </a:pPr>
            <a:r>
              <a:rPr lang="en-US" sz="2249" b="true">
                <a:solidFill>
                  <a:srgbClr val="EEEFF5"/>
                </a:solidFill>
                <a:latin typeface="Arimo Bold"/>
                <a:ea typeface="Arimo Bold"/>
                <a:cs typeface="Arimo Bold"/>
                <a:sym typeface="Arimo Bold"/>
              </a:rPr>
              <a:t>Decoder</a:t>
            </a:r>
          </a:p>
        </p:txBody>
      </p:sp>
      <p:sp>
        <p:nvSpPr>
          <p:cNvPr name="TextBox 14" id="14"/>
          <p:cNvSpPr txBox="true"/>
          <p:nvPr/>
        </p:nvSpPr>
        <p:spPr>
          <a:xfrm rot="0">
            <a:off x="2198638" y="6811715"/>
            <a:ext cx="15319921" cy="770036"/>
          </a:xfrm>
          <a:prstGeom prst="rect">
            <a:avLst/>
          </a:prstGeom>
        </p:spPr>
        <p:txBody>
          <a:bodyPr anchor="t" rtlCol="false" tIns="0" lIns="0" bIns="0" rIns="0">
            <a:spAutoFit/>
          </a:bodyPr>
          <a:lstStyle/>
          <a:p>
            <a:pPr algn="l">
              <a:lnSpc>
                <a:spcPts val="2749"/>
              </a:lnSpc>
            </a:pPr>
            <a:r>
              <a:rPr lang="en-US" sz="1687">
                <a:solidFill>
                  <a:srgbClr val="EEEFF5"/>
                </a:solidFill>
                <a:latin typeface="Montserrat"/>
                <a:ea typeface="Montserrat"/>
                <a:cs typeface="Montserrat"/>
                <a:sym typeface="Montserrat"/>
              </a:rPr>
              <a:t>The decoder part reconstructs the image using upsampling layers, incorporating features learned from the encoder through skip connections.</a:t>
            </a:r>
          </a:p>
        </p:txBody>
      </p:sp>
      <p:sp>
        <p:nvSpPr>
          <p:cNvPr name="TextBox 15" id="15"/>
          <p:cNvSpPr txBox="true"/>
          <p:nvPr/>
        </p:nvSpPr>
        <p:spPr>
          <a:xfrm rot="0">
            <a:off x="2198638" y="8115300"/>
            <a:ext cx="2893070" cy="390228"/>
          </a:xfrm>
          <a:prstGeom prst="rect">
            <a:avLst/>
          </a:prstGeom>
        </p:spPr>
        <p:txBody>
          <a:bodyPr anchor="t" rtlCol="false" tIns="0" lIns="0" bIns="0" rIns="0">
            <a:spAutoFit/>
          </a:bodyPr>
          <a:lstStyle/>
          <a:p>
            <a:pPr algn="l">
              <a:lnSpc>
                <a:spcPts val="2812"/>
              </a:lnSpc>
            </a:pPr>
            <a:r>
              <a:rPr lang="en-US" sz="2249" b="true">
                <a:solidFill>
                  <a:srgbClr val="EEEFF5"/>
                </a:solidFill>
                <a:latin typeface="Arimo Bold"/>
                <a:ea typeface="Arimo Bold"/>
                <a:cs typeface="Arimo Bold"/>
                <a:sym typeface="Arimo Bold"/>
              </a:rPr>
              <a:t>Skip Connections</a:t>
            </a:r>
          </a:p>
        </p:txBody>
      </p:sp>
      <p:sp>
        <p:nvSpPr>
          <p:cNvPr name="TextBox 16" id="16"/>
          <p:cNvSpPr txBox="true"/>
          <p:nvPr/>
        </p:nvSpPr>
        <p:spPr>
          <a:xfrm rot="0">
            <a:off x="2198638" y="8570714"/>
            <a:ext cx="15319921" cy="770036"/>
          </a:xfrm>
          <a:prstGeom prst="rect">
            <a:avLst/>
          </a:prstGeom>
        </p:spPr>
        <p:txBody>
          <a:bodyPr anchor="t" rtlCol="false" tIns="0" lIns="0" bIns="0" rIns="0">
            <a:spAutoFit/>
          </a:bodyPr>
          <a:lstStyle/>
          <a:p>
            <a:pPr algn="l">
              <a:lnSpc>
                <a:spcPts val="2749"/>
              </a:lnSpc>
            </a:pPr>
            <a:r>
              <a:rPr lang="en-US" sz="1687">
                <a:solidFill>
                  <a:srgbClr val="EEEFF5"/>
                </a:solidFill>
                <a:latin typeface="Montserrat"/>
                <a:ea typeface="Montserrat"/>
                <a:cs typeface="Montserrat"/>
                <a:sym typeface="Montserrat"/>
              </a:rPr>
              <a:t>Skip connections allow the decoder to access features extracted from the encoder at different scales, enhancing the quality and detail of the output image.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6" id="6"/>
          <p:cNvGrpSpPr/>
          <p:nvPr/>
        </p:nvGrpSpPr>
        <p:grpSpPr>
          <a:xfrm rot="0">
            <a:off x="7705725" y="3112740"/>
            <a:ext cx="9734550" cy="6028879"/>
            <a:chOff x="0" y="0"/>
            <a:chExt cx="12979400" cy="8038505"/>
          </a:xfrm>
        </p:grpSpPr>
        <p:sp>
          <p:nvSpPr>
            <p:cNvPr name="Freeform 7" id="7"/>
            <p:cNvSpPr/>
            <p:nvPr/>
          </p:nvSpPr>
          <p:spPr>
            <a:xfrm flipH="false" flipV="false" rot="0">
              <a:off x="0" y="0"/>
              <a:ext cx="12979400" cy="8038592"/>
            </a:xfrm>
            <a:custGeom>
              <a:avLst/>
              <a:gdLst/>
              <a:ahLst/>
              <a:cxnLst/>
              <a:rect r="r" b="b" t="t" l="l"/>
              <a:pathLst>
                <a:path h="8038592" w="12979400">
                  <a:moveTo>
                    <a:pt x="0" y="298704"/>
                  </a:moveTo>
                  <a:cubicBezTo>
                    <a:pt x="0" y="133731"/>
                    <a:pt x="133731" y="0"/>
                    <a:pt x="298831" y="0"/>
                  </a:cubicBezTo>
                  <a:lnTo>
                    <a:pt x="12680569" y="0"/>
                  </a:lnTo>
                  <a:lnTo>
                    <a:pt x="12680569" y="6350"/>
                  </a:lnTo>
                  <a:lnTo>
                    <a:pt x="12680569" y="0"/>
                  </a:lnTo>
                  <a:cubicBezTo>
                    <a:pt x="12845669" y="0"/>
                    <a:pt x="12979400" y="133731"/>
                    <a:pt x="12979400" y="298704"/>
                  </a:cubicBezTo>
                  <a:lnTo>
                    <a:pt x="12973050" y="298704"/>
                  </a:lnTo>
                  <a:lnTo>
                    <a:pt x="12979400" y="298704"/>
                  </a:lnTo>
                  <a:lnTo>
                    <a:pt x="12979400" y="7739888"/>
                  </a:lnTo>
                  <a:lnTo>
                    <a:pt x="12973050" y="7739888"/>
                  </a:lnTo>
                  <a:lnTo>
                    <a:pt x="12979400" y="7739888"/>
                  </a:lnTo>
                  <a:cubicBezTo>
                    <a:pt x="12979400" y="7904861"/>
                    <a:pt x="12845669" y="8038592"/>
                    <a:pt x="12680569" y="8038592"/>
                  </a:cubicBezTo>
                  <a:lnTo>
                    <a:pt x="12680569" y="8032242"/>
                  </a:lnTo>
                  <a:lnTo>
                    <a:pt x="12680569" y="8038592"/>
                  </a:lnTo>
                  <a:lnTo>
                    <a:pt x="298831" y="8038592"/>
                  </a:lnTo>
                  <a:lnTo>
                    <a:pt x="298831" y="8032242"/>
                  </a:lnTo>
                  <a:lnTo>
                    <a:pt x="298831" y="8038592"/>
                  </a:lnTo>
                  <a:cubicBezTo>
                    <a:pt x="133731" y="8038465"/>
                    <a:pt x="0" y="7904861"/>
                    <a:pt x="0" y="7739888"/>
                  </a:cubicBezTo>
                  <a:lnTo>
                    <a:pt x="0" y="298704"/>
                  </a:lnTo>
                  <a:lnTo>
                    <a:pt x="6350" y="298704"/>
                  </a:lnTo>
                  <a:lnTo>
                    <a:pt x="0" y="298704"/>
                  </a:lnTo>
                  <a:moveTo>
                    <a:pt x="12700" y="298704"/>
                  </a:moveTo>
                  <a:lnTo>
                    <a:pt x="12700" y="7739888"/>
                  </a:lnTo>
                  <a:lnTo>
                    <a:pt x="6350" y="7739888"/>
                  </a:lnTo>
                  <a:lnTo>
                    <a:pt x="12700" y="7739888"/>
                  </a:lnTo>
                  <a:cubicBezTo>
                    <a:pt x="12700" y="7897749"/>
                    <a:pt x="140843" y="8025892"/>
                    <a:pt x="298831" y="8025892"/>
                  </a:cubicBezTo>
                  <a:lnTo>
                    <a:pt x="12680569" y="8025892"/>
                  </a:lnTo>
                  <a:cubicBezTo>
                    <a:pt x="12838557" y="8025892"/>
                    <a:pt x="12966700" y="7897876"/>
                    <a:pt x="12966700" y="7739888"/>
                  </a:cubicBezTo>
                  <a:lnTo>
                    <a:pt x="12966700" y="298704"/>
                  </a:lnTo>
                  <a:cubicBezTo>
                    <a:pt x="12966700" y="140716"/>
                    <a:pt x="12838557" y="12700"/>
                    <a:pt x="12680569" y="12700"/>
                  </a:cubicBezTo>
                  <a:lnTo>
                    <a:pt x="298831" y="12700"/>
                  </a:lnTo>
                  <a:lnTo>
                    <a:pt x="298831" y="6350"/>
                  </a:lnTo>
                  <a:lnTo>
                    <a:pt x="298831" y="12700"/>
                  </a:lnTo>
                  <a:cubicBezTo>
                    <a:pt x="140843" y="12700"/>
                    <a:pt x="12700" y="140716"/>
                    <a:pt x="12700" y="298704"/>
                  </a:cubicBezTo>
                  <a:close/>
                </a:path>
              </a:pathLst>
            </a:custGeom>
            <a:solidFill>
              <a:srgbClr val="FFFFFF">
                <a:alpha val="23922"/>
              </a:srgbClr>
            </a:solidFill>
          </p:spPr>
        </p:sp>
      </p:grpSp>
      <p:grpSp>
        <p:nvGrpSpPr>
          <p:cNvPr name="Group 8" id="8"/>
          <p:cNvGrpSpPr/>
          <p:nvPr/>
        </p:nvGrpSpPr>
        <p:grpSpPr>
          <a:xfrm rot="0">
            <a:off x="7720012" y="3127027"/>
            <a:ext cx="9705975" cy="2259955"/>
            <a:chOff x="0" y="0"/>
            <a:chExt cx="12941300" cy="3013273"/>
          </a:xfrm>
        </p:grpSpPr>
        <p:sp>
          <p:nvSpPr>
            <p:cNvPr name="Freeform 9" id="9"/>
            <p:cNvSpPr/>
            <p:nvPr/>
          </p:nvSpPr>
          <p:spPr>
            <a:xfrm flipH="false" flipV="false" rot="0">
              <a:off x="0" y="0"/>
              <a:ext cx="12941300" cy="3013329"/>
            </a:xfrm>
            <a:custGeom>
              <a:avLst/>
              <a:gdLst/>
              <a:ahLst/>
              <a:cxnLst/>
              <a:rect r="r" b="b" t="t" l="l"/>
              <a:pathLst>
                <a:path h="3013329" w="12941300">
                  <a:moveTo>
                    <a:pt x="0" y="0"/>
                  </a:moveTo>
                  <a:lnTo>
                    <a:pt x="12941300" y="0"/>
                  </a:lnTo>
                  <a:lnTo>
                    <a:pt x="12941300" y="3013329"/>
                  </a:lnTo>
                  <a:lnTo>
                    <a:pt x="0" y="3013329"/>
                  </a:lnTo>
                  <a:close/>
                </a:path>
              </a:pathLst>
            </a:custGeom>
            <a:solidFill>
              <a:srgbClr val="FFFFFF">
                <a:alpha val="3922"/>
              </a:srgbClr>
            </a:solidFill>
          </p:spPr>
        </p:sp>
      </p:grpSp>
      <p:grpSp>
        <p:nvGrpSpPr>
          <p:cNvPr name="Group 10" id="10"/>
          <p:cNvGrpSpPr/>
          <p:nvPr/>
        </p:nvGrpSpPr>
        <p:grpSpPr>
          <a:xfrm rot="0">
            <a:off x="7720012" y="5386982"/>
            <a:ext cx="9705975" cy="1870174"/>
            <a:chOff x="0" y="0"/>
            <a:chExt cx="12941300" cy="2493565"/>
          </a:xfrm>
        </p:grpSpPr>
        <p:sp>
          <p:nvSpPr>
            <p:cNvPr name="Freeform 11" id="11"/>
            <p:cNvSpPr/>
            <p:nvPr/>
          </p:nvSpPr>
          <p:spPr>
            <a:xfrm flipH="false" flipV="false" rot="0">
              <a:off x="0" y="0"/>
              <a:ext cx="12941300" cy="2493518"/>
            </a:xfrm>
            <a:custGeom>
              <a:avLst/>
              <a:gdLst/>
              <a:ahLst/>
              <a:cxnLst/>
              <a:rect r="r" b="b" t="t" l="l"/>
              <a:pathLst>
                <a:path h="2493518" w="12941300">
                  <a:moveTo>
                    <a:pt x="0" y="0"/>
                  </a:moveTo>
                  <a:lnTo>
                    <a:pt x="12941300" y="0"/>
                  </a:lnTo>
                  <a:lnTo>
                    <a:pt x="12941300" y="2493518"/>
                  </a:lnTo>
                  <a:lnTo>
                    <a:pt x="0" y="2493518"/>
                  </a:lnTo>
                  <a:close/>
                </a:path>
              </a:pathLst>
            </a:custGeom>
            <a:solidFill>
              <a:srgbClr val="000000">
                <a:alpha val="3922"/>
              </a:srgbClr>
            </a:solidFill>
          </p:spPr>
        </p:sp>
      </p:grpSp>
      <p:grpSp>
        <p:nvGrpSpPr>
          <p:cNvPr name="Group 12" id="12"/>
          <p:cNvGrpSpPr/>
          <p:nvPr/>
        </p:nvGrpSpPr>
        <p:grpSpPr>
          <a:xfrm rot="0">
            <a:off x="7720012" y="7257158"/>
            <a:ext cx="9705975" cy="1870174"/>
            <a:chOff x="0" y="0"/>
            <a:chExt cx="12941300" cy="2493565"/>
          </a:xfrm>
        </p:grpSpPr>
        <p:sp>
          <p:nvSpPr>
            <p:cNvPr name="Freeform 13" id="13"/>
            <p:cNvSpPr/>
            <p:nvPr/>
          </p:nvSpPr>
          <p:spPr>
            <a:xfrm flipH="false" flipV="false" rot="0">
              <a:off x="0" y="0"/>
              <a:ext cx="12941300" cy="2493518"/>
            </a:xfrm>
            <a:custGeom>
              <a:avLst/>
              <a:gdLst/>
              <a:ahLst/>
              <a:cxnLst/>
              <a:rect r="r" b="b" t="t" l="l"/>
              <a:pathLst>
                <a:path h="2493518" w="12941300">
                  <a:moveTo>
                    <a:pt x="0" y="0"/>
                  </a:moveTo>
                  <a:lnTo>
                    <a:pt x="12941300" y="0"/>
                  </a:lnTo>
                  <a:lnTo>
                    <a:pt x="12941300" y="2493518"/>
                  </a:lnTo>
                  <a:lnTo>
                    <a:pt x="0" y="2493518"/>
                  </a:lnTo>
                  <a:close/>
                </a:path>
              </a:pathLst>
            </a:custGeom>
            <a:solidFill>
              <a:srgbClr val="FFFFFF">
                <a:alpha val="3922"/>
              </a:srgbClr>
            </a:solidFill>
          </p:spPr>
        </p:sp>
      </p:grpSp>
      <p:sp>
        <p:nvSpPr>
          <p:cNvPr name="Freeform 14" id="14"/>
          <p:cNvSpPr/>
          <p:nvPr/>
        </p:nvSpPr>
        <p:spPr>
          <a:xfrm flipH="false" flipV="false" rot="0">
            <a:off x="0" y="0"/>
            <a:ext cx="6507567" cy="10201275"/>
          </a:xfrm>
          <a:custGeom>
            <a:avLst/>
            <a:gdLst/>
            <a:ahLst/>
            <a:cxnLst/>
            <a:rect r="r" b="b" t="t" l="l"/>
            <a:pathLst>
              <a:path h="10201275" w="6507567">
                <a:moveTo>
                  <a:pt x="0" y="0"/>
                </a:moveTo>
                <a:lnTo>
                  <a:pt x="6507567" y="0"/>
                </a:lnTo>
                <a:lnTo>
                  <a:pt x="6507567" y="10201275"/>
                </a:lnTo>
                <a:lnTo>
                  <a:pt x="0" y="10201275"/>
                </a:lnTo>
                <a:lnTo>
                  <a:pt x="0" y="0"/>
                </a:lnTo>
                <a:close/>
              </a:path>
            </a:pathLst>
          </a:custGeom>
          <a:blipFill>
            <a:blip r:embed="rId3"/>
            <a:stretch>
              <a:fillRect l="0" t="-3450" r="-10163" b="-2425"/>
            </a:stretch>
          </a:blipFill>
        </p:spPr>
      </p:sp>
      <p:sp>
        <p:nvSpPr>
          <p:cNvPr name="TextBox 15" id="15"/>
          <p:cNvSpPr txBox="true"/>
          <p:nvPr/>
        </p:nvSpPr>
        <p:spPr>
          <a:xfrm rot="0">
            <a:off x="7958732" y="179933"/>
            <a:ext cx="9725025" cy="1649909"/>
          </a:xfrm>
          <a:prstGeom prst="rect">
            <a:avLst/>
          </a:prstGeom>
        </p:spPr>
        <p:txBody>
          <a:bodyPr anchor="t" rtlCol="false" tIns="0" lIns="0" bIns="0" rIns="0">
            <a:spAutoFit/>
          </a:bodyPr>
          <a:lstStyle/>
          <a:p>
            <a:pPr algn="l">
              <a:lnSpc>
                <a:spcPts val="6249"/>
              </a:lnSpc>
            </a:pPr>
            <a:r>
              <a:rPr lang="en-US" sz="4999" b="true">
                <a:solidFill>
                  <a:srgbClr val="9998FF"/>
                </a:solidFill>
                <a:latin typeface="Arimo Bold"/>
                <a:ea typeface="Arimo Bold"/>
                <a:cs typeface="Arimo Bold"/>
                <a:sym typeface="Arimo Bold"/>
              </a:rPr>
              <a:t>Dataset Preparation: Collecting and Annotating Reflection Images</a:t>
            </a:r>
          </a:p>
        </p:txBody>
      </p:sp>
      <p:sp>
        <p:nvSpPr>
          <p:cNvPr name="TextBox 16" id="16"/>
          <p:cNvSpPr txBox="true"/>
          <p:nvPr/>
        </p:nvSpPr>
        <p:spPr>
          <a:xfrm rot="0">
            <a:off x="7963495" y="3206354"/>
            <a:ext cx="4361260" cy="465981"/>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Step 1: Data Collection</a:t>
            </a:r>
          </a:p>
        </p:txBody>
      </p:sp>
      <p:sp>
        <p:nvSpPr>
          <p:cNvPr name="TextBox 17" id="17"/>
          <p:cNvSpPr txBox="true"/>
          <p:nvPr/>
        </p:nvSpPr>
        <p:spPr>
          <a:xfrm rot="0">
            <a:off x="12821245" y="3206354"/>
            <a:ext cx="4361260" cy="2025104"/>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Gather a diverse dataset of images containing reflections, ensuring various lighting conditions, reflection patterns, and subject matter.</a:t>
            </a:r>
          </a:p>
        </p:txBody>
      </p:sp>
      <p:sp>
        <p:nvSpPr>
          <p:cNvPr name="TextBox 18" id="18"/>
          <p:cNvSpPr txBox="true"/>
          <p:nvPr/>
        </p:nvSpPr>
        <p:spPr>
          <a:xfrm rot="0">
            <a:off x="7963495" y="5466309"/>
            <a:ext cx="4361260" cy="465981"/>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Step 2: Annotation</a:t>
            </a:r>
          </a:p>
        </p:txBody>
      </p:sp>
      <p:sp>
        <p:nvSpPr>
          <p:cNvPr name="TextBox 19" id="19"/>
          <p:cNvSpPr txBox="true"/>
          <p:nvPr/>
        </p:nvSpPr>
        <p:spPr>
          <a:xfrm rot="0">
            <a:off x="12821245" y="5466309"/>
            <a:ext cx="4361260" cy="1635324"/>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Manually label or annotate the reflection regions in each image, providing the model with ground truth information for training.</a:t>
            </a:r>
          </a:p>
        </p:txBody>
      </p:sp>
      <p:sp>
        <p:nvSpPr>
          <p:cNvPr name="TextBox 20" id="20"/>
          <p:cNvSpPr txBox="true"/>
          <p:nvPr/>
        </p:nvSpPr>
        <p:spPr>
          <a:xfrm rot="0">
            <a:off x="7963495" y="7336482"/>
            <a:ext cx="4361260" cy="465981"/>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Step 3: Data Augmentation</a:t>
            </a:r>
          </a:p>
        </p:txBody>
      </p:sp>
      <p:sp>
        <p:nvSpPr>
          <p:cNvPr name="TextBox 21" id="21"/>
          <p:cNvSpPr txBox="true"/>
          <p:nvPr/>
        </p:nvSpPr>
        <p:spPr>
          <a:xfrm rot="0">
            <a:off x="12821245" y="7336482"/>
            <a:ext cx="4361260" cy="1635324"/>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Use techniques like rotation, flipping, and scaling to artificially expand the dataset, increasing the model's generalization ability.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6" id="6"/>
          <p:cNvGrpSpPr/>
          <p:nvPr/>
        </p:nvGrpSpPr>
        <p:grpSpPr>
          <a:xfrm rot="0">
            <a:off x="7705725" y="3112740"/>
            <a:ext cx="9734550" cy="6028879"/>
            <a:chOff x="0" y="0"/>
            <a:chExt cx="12979400" cy="8038505"/>
          </a:xfrm>
        </p:grpSpPr>
        <p:sp>
          <p:nvSpPr>
            <p:cNvPr name="Freeform 7" id="7"/>
            <p:cNvSpPr/>
            <p:nvPr/>
          </p:nvSpPr>
          <p:spPr>
            <a:xfrm flipH="false" flipV="false" rot="0">
              <a:off x="0" y="0"/>
              <a:ext cx="12979400" cy="8038592"/>
            </a:xfrm>
            <a:custGeom>
              <a:avLst/>
              <a:gdLst/>
              <a:ahLst/>
              <a:cxnLst/>
              <a:rect r="r" b="b" t="t" l="l"/>
              <a:pathLst>
                <a:path h="8038592" w="12979400">
                  <a:moveTo>
                    <a:pt x="0" y="298704"/>
                  </a:moveTo>
                  <a:cubicBezTo>
                    <a:pt x="0" y="133731"/>
                    <a:pt x="133731" y="0"/>
                    <a:pt x="298831" y="0"/>
                  </a:cubicBezTo>
                  <a:lnTo>
                    <a:pt x="12680569" y="0"/>
                  </a:lnTo>
                  <a:lnTo>
                    <a:pt x="12680569" y="6350"/>
                  </a:lnTo>
                  <a:lnTo>
                    <a:pt x="12680569" y="0"/>
                  </a:lnTo>
                  <a:cubicBezTo>
                    <a:pt x="12845669" y="0"/>
                    <a:pt x="12979400" y="133731"/>
                    <a:pt x="12979400" y="298704"/>
                  </a:cubicBezTo>
                  <a:lnTo>
                    <a:pt x="12973050" y="298704"/>
                  </a:lnTo>
                  <a:lnTo>
                    <a:pt x="12979400" y="298704"/>
                  </a:lnTo>
                  <a:lnTo>
                    <a:pt x="12979400" y="7739888"/>
                  </a:lnTo>
                  <a:lnTo>
                    <a:pt x="12973050" y="7739888"/>
                  </a:lnTo>
                  <a:lnTo>
                    <a:pt x="12979400" y="7739888"/>
                  </a:lnTo>
                  <a:cubicBezTo>
                    <a:pt x="12979400" y="7904861"/>
                    <a:pt x="12845669" y="8038592"/>
                    <a:pt x="12680569" y="8038592"/>
                  </a:cubicBezTo>
                  <a:lnTo>
                    <a:pt x="12680569" y="8032242"/>
                  </a:lnTo>
                  <a:lnTo>
                    <a:pt x="12680569" y="8038592"/>
                  </a:lnTo>
                  <a:lnTo>
                    <a:pt x="298831" y="8038592"/>
                  </a:lnTo>
                  <a:lnTo>
                    <a:pt x="298831" y="8032242"/>
                  </a:lnTo>
                  <a:lnTo>
                    <a:pt x="298831" y="8038592"/>
                  </a:lnTo>
                  <a:cubicBezTo>
                    <a:pt x="133731" y="8038465"/>
                    <a:pt x="0" y="7904861"/>
                    <a:pt x="0" y="7739888"/>
                  </a:cubicBezTo>
                  <a:lnTo>
                    <a:pt x="0" y="298704"/>
                  </a:lnTo>
                  <a:lnTo>
                    <a:pt x="6350" y="298704"/>
                  </a:lnTo>
                  <a:lnTo>
                    <a:pt x="0" y="298704"/>
                  </a:lnTo>
                  <a:moveTo>
                    <a:pt x="12700" y="298704"/>
                  </a:moveTo>
                  <a:lnTo>
                    <a:pt x="12700" y="7739888"/>
                  </a:lnTo>
                  <a:lnTo>
                    <a:pt x="6350" y="7739888"/>
                  </a:lnTo>
                  <a:lnTo>
                    <a:pt x="12700" y="7739888"/>
                  </a:lnTo>
                  <a:cubicBezTo>
                    <a:pt x="12700" y="7897749"/>
                    <a:pt x="140843" y="8025892"/>
                    <a:pt x="298831" y="8025892"/>
                  </a:cubicBezTo>
                  <a:lnTo>
                    <a:pt x="12680569" y="8025892"/>
                  </a:lnTo>
                  <a:cubicBezTo>
                    <a:pt x="12838557" y="8025892"/>
                    <a:pt x="12966700" y="7897876"/>
                    <a:pt x="12966700" y="7739888"/>
                  </a:cubicBezTo>
                  <a:lnTo>
                    <a:pt x="12966700" y="298704"/>
                  </a:lnTo>
                  <a:cubicBezTo>
                    <a:pt x="12966700" y="140716"/>
                    <a:pt x="12838557" y="12700"/>
                    <a:pt x="12680569" y="12700"/>
                  </a:cubicBezTo>
                  <a:lnTo>
                    <a:pt x="298831" y="12700"/>
                  </a:lnTo>
                  <a:lnTo>
                    <a:pt x="298831" y="6350"/>
                  </a:lnTo>
                  <a:lnTo>
                    <a:pt x="298831" y="12700"/>
                  </a:lnTo>
                  <a:cubicBezTo>
                    <a:pt x="140843" y="12700"/>
                    <a:pt x="12700" y="140716"/>
                    <a:pt x="12700" y="298704"/>
                  </a:cubicBezTo>
                  <a:close/>
                </a:path>
              </a:pathLst>
            </a:custGeom>
            <a:solidFill>
              <a:srgbClr val="FFFFFF">
                <a:alpha val="23922"/>
              </a:srgbClr>
            </a:solidFill>
          </p:spPr>
        </p:sp>
      </p:grpSp>
      <p:grpSp>
        <p:nvGrpSpPr>
          <p:cNvPr name="Group 8" id="8"/>
          <p:cNvGrpSpPr/>
          <p:nvPr/>
        </p:nvGrpSpPr>
        <p:grpSpPr>
          <a:xfrm rot="0">
            <a:off x="7720012" y="3127027"/>
            <a:ext cx="9705975" cy="2259955"/>
            <a:chOff x="0" y="0"/>
            <a:chExt cx="12941300" cy="3013273"/>
          </a:xfrm>
        </p:grpSpPr>
        <p:sp>
          <p:nvSpPr>
            <p:cNvPr name="Freeform 9" id="9"/>
            <p:cNvSpPr/>
            <p:nvPr/>
          </p:nvSpPr>
          <p:spPr>
            <a:xfrm flipH="false" flipV="false" rot="0">
              <a:off x="0" y="0"/>
              <a:ext cx="12941300" cy="3013329"/>
            </a:xfrm>
            <a:custGeom>
              <a:avLst/>
              <a:gdLst/>
              <a:ahLst/>
              <a:cxnLst/>
              <a:rect r="r" b="b" t="t" l="l"/>
              <a:pathLst>
                <a:path h="3013329" w="12941300">
                  <a:moveTo>
                    <a:pt x="0" y="0"/>
                  </a:moveTo>
                  <a:lnTo>
                    <a:pt x="12941300" y="0"/>
                  </a:lnTo>
                  <a:lnTo>
                    <a:pt x="12941300" y="3013329"/>
                  </a:lnTo>
                  <a:lnTo>
                    <a:pt x="0" y="3013329"/>
                  </a:lnTo>
                  <a:close/>
                </a:path>
              </a:pathLst>
            </a:custGeom>
            <a:solidFill>
              <a:srgbClr val="FFFFFF">
                <a:alpha val="3922"/>
              </a:srgbClr>
            </a:solidFill>
          </p:spPr>
        </p:sp>
      </p:grpSp>
      <p:grpSp>
        <p:nvGrpSpPr>
          <p:cNvPr name="Group 10" id="10"/>
          <p:cNvGrpSpPr/>
          <p:nvPr/>
        </p:nvGrpSpPr>
        <p:grpSpPr>
          <a:xfrm rot="0">
            <a:off x="7720012" y="5386982"/>
            <a:ext cx="9705975" cy="1870174"/>
            <a:chOff x="0" y="0"/>
            <a:chExt cx="12941300" cy="2493565"/>
          </a:xfrm>
        </p:grpSpPr>
        <p:sp>
          <p:nvSpPr>
            <p:cNvPr name="Freeform 11" id="11"/>
            <p:cNvSpPr/>
            <p:nvPr/>
          </p:nvSpPr>
          <p:spPr>
            <a:xfrm flipH="false" flipV="false" rot="0">
              <a:off x="0" y="0"/>
              <a:ext cx="12941300" cy="2493518"/>
            </a:xfrm>
            <a:custGeom>
              <a:avLst/>
              <a:gdLst/>
              <a:ahLst/>
              <a:cxnLst/>
              <a:rect r="r" b="b" t="t" l="l"/>
              <a:pathLst>
                <a:path h="2493518" w="12941300">
                  <a:moveTo>
                    <a:pt x="0" y="0"/>
                  </a:moveTo>
                  <a:lnTo>
                    <a:pt x="12941300" y="0"/>
                  </a:lnTo>
                  <a:lnTo>
                    <a:pt x="12941300" y="2493518"/>
                  </a:lnTo>
                  <a:lnTo>
                    <a:pt x="0" y="2493518"/>
                  </a:lnTo>
                  <a:close/>
                </a:path>
              </a:pathLst>
            </a:custGeom>
            <a:solidFill>
              <a:srgbClr val="000000">
                <a:alpha val="3922"/>
              </a:srgbClr>
            </a:solidFill>
          </p:spPr>
        </p:sp>
      </p:grpSp>
      <p:grpSp>
        <p:nvGrpSpPr>
          <p:cNvPr name="Group 12" id="12"/>
          <p:cNvGrpSpPr/>
          <p:nvPr/>
        </p:nvGrpSpPr>
        <p:grpSpPr>
          <a:xfrm rot="0">
            <a:off x="7720012" y="7257158"/>
            <a:ext cx="9705975" cy="1870174"/>
            <a:chOff x="0" y="0"/>
            <a:chExt cx="12941300" cy="2493565"/>
          </a:xfrm>
        </p:grpSpPr>
        <p:sp>
          <p:nvSpPr>
            <p:cNvPr name="Freeform 13" id="13"/>
            <p:cNvSpPr/>
            <p:nvPr/>
          </p:nvSpPr>
          <p:spPr>
            <a:xfrm flipH="false" flipV="false" rot="0">
              <a:off x="0" y="0"/>
              <a:ext cx="12941300" cy="2493518"/>
            </a:xfrm>
            <a:custGeom>
              <a:avLst/>
              <a:gdLst/>
              <a:ahLst/>
              <a:cxnLst/>
              <a:rect r="r" b="b" t="t" l="l"/>
              <a:pathLst>
                <a:path h="2493518" w="12941300">
                  <a:moveTo>
                    <a:pt x="0" y="0"/>
                  </a:moveTo>
                  <a:lnTo>
                    <a:pt x="12941300" y="0"/>
                  </a:lnTo>
                  <a:lnTo>
                    <a:pt x="12941300" y="2493518"/>
                  </a:lnTo>
                  <a:lnTo>
                    <a:pt x="0" y="2493518"/>
                  </a:lnTo>
                  <a:close/>
                </a:path>
              </a:pathLst>
            </a:custGeom>
            <a:solidFill>
              <a:srgbClr val="FFFFFF">
                <a:alpha val="3922"/>
              </a:srgbClr>
            </a:solidFill>
          </p:spPr>
        </p:sp>
      </p:grpSp>
      <p:sp>
        <p:nvSpPr>
          <p:cNvPr name="Freeform 14" id="14"/>
          <p:cNvSpPr/>
          <p:nvPr/>
        </p:nvSpPr>
        <p:spPr>
          <a:xfrm flipH="false" flipV="false" rot="0">
            <a:off x="0" y="0"/>
            <a:ext cx="6507567" cy="10201275"/>
          </a:xfrm>
          <a:custGeom>
            <a:avLst/>
            <a:gdLst/>
            <a:ahLst/>
            <a:cxnLst/>
            <a:rect r="r" b="b" t="t" l="l"/>
            <a:pathLst>
              <a:path h="10201275" w="6507567">
                <a:moveTo>
                  <a:pt x="0" y="0"/>
                </a:moveTo>
                <a:lnTo>
                  <a:pt x="6507567" y="0"/>
                </a:lnTo>
                <a:lnTo>
                  <a:pt x="6507567" y="10201275"/>
                </a:lnTo>
                <a:lnTo>
                  <a:pt x="0" y="10201275"/>
                </a:lnTo>
                <a:lnTo>
                  <a:pt x="0" y="0"/>
                </a:lnTo>
                <a:close/>
              </a:path>
            </a:pathLst>
          </a:custGeom>
          <a:blipFill>
            <a:blip r:embed="rId3"/>
            <a:stretch>
              <a:fillRect l="0" t="-3450" r="-10163" b="-2425"/>
            </a:stretch>
          </a:blipFill>
        </p:spPr>
      </p:sp>
      <p:sp>
        <p:nvSpPr>
          <p:cNvPr name="TextBox 15" id="15"/>
          <p:cNvSpPr txBox="true"/>
          <p:nvPr/>
        </p:nvSpPr>
        <p:spPr>
          <a:xfrm rot="0">
            <a:off x="7958732" y="179933"/>
            <a:ext cx="9725025" cy="1649909"/>
          </a:xfrm>
          <a:prstGeom prst="rect">
            <a:avLst/>
          </a:prstGeom>
        </p:spPr>
        <p:txBody>
          <a:bodyPr anchor="t" rtlCol="false" tIns="0" lIns="0" bIns="0" rIns="0">
            <a:spAutoFit/>
          </a:bodyPr>
          <a:lstStyle/>
          <a:p>
            <a:pPr algn="l">
              <a:lnSpc>
                <a:spcPts val="6249"/>
              </a:lnSpc>
            </a:pPr>
            <a:r>
              <a:rPr lang="en-US" sz="4999" b="true">
                <a:solidFill>
                  <a:srgbClr val="9998FF"/>
                </a:solidFill>
                <a:latin typeface="Arimo Bold"/>
                <a:ea typeface="Arimo Bold"/>
                <a:cs typeface="Arimo Bold"/>
                <a:sym typeface="Arimo Bold"/>
              </a:rPr>
              <a:t>Dataset Preparation: Collecting and Annotating Reflection Images</a:t>
            </a:r>
          </a:p>
        </p:txBody>
      </p:sp>
      <p:sp>
        <p:nvSpPr>
          <p:cNvPr name="TextBox 16" id="16"/>
          <p:cNvSpPr txBox="true"/>
          <p:nvPr/>
        </p:nvSpPr>
        <p:spPr>
          <a:xfrm rot="0">
            <a:off x="7963495" y="3206354"/>
            <a:ext cx="4361260" cy="465981"/>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Step 1: Data Collection</a:t>
            </a:r>
          </a:p>
        </p:txBody>
      </p:sp>
      <p:sp>
        <p:nvSpPr>
          <p:cNvPr name="TextBox 17" id="17"/>
          <p:cNvSpPr txBox="true"/>
          <p:nvPr/>
        </p:nvSpPr>
        <p:spPr>
          <a:xfrm rot="0">
            <a:off x="12821245" y="3206354"/>
            <a:ext cx="4361260" cy="2025104"/>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Gather a diverse dataset of images containing reflections, ensuring various lighting conditions, reflection patterns, and subject matter.</a:t>
            </a:r>
          </a:p>
        </p:txBody>
      </p:sp>
      <p:sp>
        <p:nvSpPr>
          <p:cNvPr name="TextBox 18" id="18"/>
          <p:cNvSpPr txBox="true"/>
          <p:nvPr/>
        </p:nvSpPr>
        <p:spPr>
          <a:xfrm rot="0">
            <a:off x="7963495" y="5466309"/>
            <a:ext cx="4361260" cy="465981"/>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Step 2: Annotation</a:t>
            </a:r>
          </a:p>
        </p:txBody>
      </p:sp>
      <p:sp>
        <p:nvSpPr>
          <p:cNvPr name="TextBox 19" id="19"/>
          <p:cNvSpPr txBox="true"/>
          <p:nvPr/>
        </p:nvSpPr>
        <p:spPr>
          <a:xfrm rot="0">
            <a:off x="12821245" y="5466309"/>
            <a:ext cx="4361260" cy="1635324"/>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Manually label or annotate the reflection regions in each image, providing the model with ground truth information for training.</a:t>
            </a:r>
          </a:p>
        </p:txBody>
      </p:sp>
      <p:sp>
        <p:nvSpPr>
          <p:cNvPr name="TextBox 20" id="20"/>
          <p:cNvSpPr txBox="true"/>
          <p:nvPr/>
        </p:nvSpPr>
        <p:spPr>
          <a:xfrm rot="0">
            <a:off x="7963495" y="7336482"/>
            <a:ext cx="4361260" cy="465981"/>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Step 3: Data Augmentation</a:t>
            </a:r>
          </a:p>
        </p:txBody>
      </p:sp>
      <p:sp>
        <p:nvSpPr>
          <p:cNvPr name="TextBox 21" id="21"/>
          <p:cNvSpPr txBox="true"/>
          <p:nvPr/>
        </p:nvSpPr>
        <p:spPr>
          <a:xfrm rot="0">
            <a:off x="12821245" y="7336482"/>
            <a:ext cx="4361260" cy="1635324"/>
          </a:xfrm>
          <a:prstGeom prst="rect">
            <a:avLst/>
          </a:prstGeom>
        </p:spPr>
        <p:txBody>
          <a:bodyPr anchor="t" rtlCol="false" tIns="0" lIns="0" bIns="0" rIns="0">
            <a:spAutoFit/>
          </a:bodyPr>
          <a:lstStyle/>
          <a:p>
            <a:pPr algn="l">
              <a:lnSpc>
                <a:spcPts val="3062"/>
              </a:lnSpc>
            </a:pPr>
            <a:r>
              <a:rPr lang="en-US" sz="1874">
                <a:solidFill>
                  <a:srgbClr val="EEEFF5"/>
                </a:solidFill>
                <a:latin typeface="Montserrat"/>
                <a:ea typeface="Montserrat"/>
                <a:cs typeface="Montserrat"/>
                <a:sym typeface="Montserrat"/>
              </a:rPr>
              <a:t>Use techniques like rotation, flipping, and scaling to artificially expand the dataset, increasing the model's generalization ability.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82C32"/>
            </a:solidFill>
          </p:spPr>
        </p:sp>
      </p:grpSp>
      <p:sp>
        <p:nvSpPr>
          <p:cNvPr name="Freeform 6" id="6"/>
          <p:cNvSpPr/>
          <p:nvPr/>
        </p:nvSpPr>
        <p:spPr>
          <a:xfrm flipH="false" flipV="false" rot="0">
            <a:off x="714260" y="2436099"/>
            <a:ext cx="11301259" cy="5000807"/>
          </a:xfrm>
          <a:custGeom>
            <a:avLst/>
            <a:gdLst/>
            <a:ahLst/>
            <a:cxnLst/>
            <a:rect r="r" b="b" t="t" l="l"/>
            <a:pathLst>
              <a:path h="5000807" w="11301259">
                <a:moveTo>
                  <a:pt x="0" y="0"/>
                </a:moveTo>
                <a:lnTo>
                  <a:pt x="11301259" y="0"/>
                </a:lnTo>
                <a:lnTo>
                  <a:pt x="11301259" y="5000807"/>
                </a:lnTo>
                <a:lnTo>
                  <a:pt x="0" y="5000807"/>
                </a:lnTo>
                <a:lnTo>
                  <a:pt x="0" y="0"/>
                </a:lnTo>
                <a:close/>
              </a:path>
            </a:pathLst>
          </a:custGeom>
          <a:blipFill>
            <a:blip r:embed="rId3"/>
            <a:stretch>
              <a:fillRect l="0" t="0" r="0" b="0"/>
            </a:stretch>
          </a:blipFill>
        </p:spPr>
      </p:sp>
      <p:sp>
        <p:nvSpPr>
          <p:cNvPr name="TextBox 7" id="7"/>
          <p:cNvSpPr txBox="true"/>
          <p:nvPr/>
        </p:nvSpPr>
        <p:spPr>
          <a:xfrm rot="0">
            <a:off x="12215917" y="4109551"/>
            <a:ext cx="5413316" cy="2967652"/>
          </a:xfrm>
          <a:prstGeom prst="rect">
            <a:avLst/>
          </a:prstGeom>
        </p:spPr>
        <p:txBody>
          <a:bodyPr anchor="t" rtlCol="false" tIns="0" lIns="0" bIns="0" rIns="0">
            <a:spAutoFit/>
          </a:bodyPr>
          <a:lstStyle/>
          <a:p>
            <a:pPr algn="ctr">
              <a:lnSpc>
                <a:spcPts val="5847"/>
              </a:lnSpc>
            </a:pPr>
            <a:r>
              <a:rPr lang="en-US" sz="4678" b="true">
                <a:solidFill>
                  <a:srgbClr val="9998FF"/>
                </a:solidFill>
                <a:latin typeface="Arimo Bold"/>
                <a:ea typeface="Arimo Bold"/>
                <a:cs typeface="Arimo Bold"/>
                <a:sym typeface="Arimo Bold"/>
              </a:rPr>
              <a:t>Importing Libraries</a:t>
            </a:r>
          </a:p>
          <a:p>
            <a:pPr algn="ctr">
              <a:lnSpc>
                <a:spcPts val="5847"/>
              </a:lnSpc>
            </a:pPr>
          </a:p>
          <a:p>
            <a:pPr algn="ctr">
              <a:lnSpc>
                <a:spcPts val="5847"/>
              </a:lnSpc>
            </a:pPr>
          </a:p>
          <a:p>
            <a:pPr algn="ctr">
              <a:lnSpc>
                <a:spcPts val="5847"/>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DAGWSQcjyws</dc:identifier>
  <dcterms:modified xsi:type="dcterms:W3CDTF">2011-08-01T06:04:30Z</dcterms:modified>
  <cp:revision>1</cp:revision>
  <dc:title>VisionXteamsadk.pptx</dc:title>
</cp:coreProperties>
</file>

<file path=docProps/thumbnail.jpeg>
</file>